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300" r:id="rId3"/>
    <p:sldId id="303" r:id="rId4"/>
    <p:sldId id="304" r:id="rId5"/>
    <p:sldId id="258" r:id="rId6"/>
    <p:sldId id="268" r:id="rId7"/>
    <p:sldId id="267" r:id="rId8"/>
    <p:sldId id="269" r:id="rId9"/>
    <p:sldId id="301" r:id="rId10"/>
    <p:sldId id="259" r:id="rId11"/>
    <p:sldId id="271" r:id="rId12"/>
    <p:sldId id="263" r:id="rId13"/>
    <p:sldId id="264" r:id="rId14"/>
    <p:sldId id="265" r:id="rId15"/>
    <p:sldId id="270" r:id="rId16"/>
    <p:sldId id="266" r:id="rId17"/>
    <p:sldId id="262" r:id="rId18"/>
    <p:sldId id="272" r:id="rId19"/>
    <p:sldId id="273" r:id="rId20"/>
    <p:sldId id="281" r:id="rId21"/>
    <p:sldId id="261" r:id="rId22"/>
    <p:sldId id="305" r:id="rId23"/>
    <p:sldId id="278" r:id="rId24"/>
    <p:sldId id="283" r:id="rId25"/>
    <p:sldId id="282" r:id="rId26"/>
    <p:sldId id="280" r:id="rId27"/>
  </p:sldIdLst>
  <p:sldSz cx="9144000" cy="6858000" type="screen4x3"/>
  <p:notesSz cx="6877050"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66" autoAdjust="0"/>
    <p:restoredTop sz="77554" autoAdjust="0"/>
  </p:normalViewPr>
  <p:slideViewPr>
    <p:cSldViewPr>
      <p:cViewPr varScale="1">
        <p:scale>
          <a:sx n="56" d="100"/>
          <a:sy n="56" d="100"/>
        </p:scale>
        <p:origin x="-172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466" cy="500542"/>
          </a:xfrm>
          <a:prstGeom prst="rect">
            <a:avLst/>
          </a:prstGeom>
        </p:spPr>
        <p:txBody>
          <a:bodyPr vert="horz" lIns="92309" tIns="46154" rIns="92309" bIns="46154" rtlCol="0"/>
          <a:lstStyle>
            <a:lvl1pPr algn="l">
              <a:defRPr sz="1200"/>
            </a:lvl1pPr>
          </a:lstStyle>
          <a:p>
            <a:endParaRPr lang="en-GB"/>
          </a:p>
        </p:txBody>
      </p:sp>
      <p:sp>
        <p:nvSpPr>
          <p:cNvPr id="3" name="Date Placeholder 2"/>
          <p:cNvSpPr>
            <a:spLocks noGrp="1"/>
          </p:cNvSpPr>
          <p:nvPr>
            <p:ph type="dt" sz="quarter" idx="1"/>
          </p:nvPr>
        </p:nvSpPr>
        <p:spPr>
          <a:xfrm>
            <a:off x="3895977" y="0"/>
            <a:ext cx="2979465" cy="500542"/>
          </a:xfrm>
          <a:prstGeom prst="rect">
            <a:avLst/>
          </a:prstGeom>
        </p:spPr>
        <p:txBody>
          <a:bodyPr vert="horz" lIns="92309" tIns="46154" rIns="92309" bIns="46154" rtlCol="0"/>
          <a:lstStyle>
            <a:lvl1pPr algn="r">
              <a:defRPr sz="1200"/>
            </a:lvl1pPr>
          </a:lstStyle>
          <a:p>
            <a:fld id="{8FE543BE-EEAF-45FB-B62F-B83959C26695}" type="datetimeFigureOut">
              <a:rPr lang="en-GB" smtClean="0"/>
              <a:t>06/12/2015</a:t>
            </a:fld>
            <a:endParaRPr lang="en-GB"/>
          </a:p>
        </p:txBody>
      </p:sp>
      <p:sp>
        <p:nvSpPr>
          <p:cNvPr id="4" name="Footer Placeholder 3"/>
          <p:cNvSpPr>
            <a:spLocks noGrp="1"/>
          </p:cNvSpPr>
          <p:nvPr>
            <p:ph type="ftr" sz="quarter" idx="2"/>
          </p:nvPr>
        </p:nvSpPr>
        <p:spPr>
          <a:xfrm>
            <a:off x="0" y="9500698"/>
            <a:ext cx="2979466" cy="500541"/>
          </a:xfrm>
          <a:prstGeom prst="rect">
            <a:avLst/>
          </a:prstGeom>
        </p:spPr>
        <p:txBody>
          <a:bodyPr vert="horz" lIns="92309" tIns="46154" rIns="92309" bIns="46154" rtlCol="0" anchor="b"/>
          <a:lstStyle>
            <a:lvl1pPr algn="l">
              <a:defRPr sz="1200"/>
            </a:lvl1pPr>
          </a:lstStyle>
          <a:p>
            <a:endParaRPr lang="en-GB"/>
          </a:p>
        </p:txBody>
      </p:sp>
      <p:sp>
        <p:nvSpPr>
          <p:cNvPr id="5" name="Slide Number Placeholder 4"/>
          <p:cNvSpPr>
            <a:spLocks noGrp="1"/>
          </p:cNvSpPr>
          <p:nvPr>
            <p:ph type="sldNum" sz="quarter" idx="3"/>
          </p:nvPr>
        </p:nvSpPr>
        <p:spPr>
          <a:xfrm>
            <a:off x="3895977" y="9500698"/>
            <a:ext cx="2979465" cy="500541"/>
          </a:xfrm>
          <a:prstGeom prst="rect">
            <a:avLst/>
          </a:prstGeom>
        </p:spPr>
        <p:txBody>
          <a:bodyPr vert="horz" lIns="92309" tIns="46154" rIns="92309" bIns="46154" rtlCol="0" anchor="b"/>
          <a:lstStyle>
            <a:lvl1pPr algn="r">
              <a:defRPr sz="1200"/>
            </a:lvl1pPr>
          </a:lstStyle>
          <a:p>
            <a:fld id="{E081F65C-BE38-4B1E-A110-AF32AF967016}" type="slidenum">
              <a:rPr lang="en-GB" smtClean="0"/>
              <a:t>‹#›</a:t>
            </a:fld>
            <a:endParaRPr lang="en-GB"/>
          </a:p>
        </p:txBody>
      </p:sp>
    </p:spTree>
    <p:extLst>
      <p:ext uri="{BB962C8B-B14F-4D97-AF65-F5344CB8AC3E}">
        <p14:creationId xmlns:p14="http://schemas.microsoft.com/office/powerpoint/2010/main" val="3349928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466" cy="500542"/>
          </a:xfrm>
          <a:prstGeom prst="rect">
            <a:avLst/>
          </a:prstGeom>
        </p:spPr>
        <p:txBody>
          <a:bodyPr vert="horz" lIns="92309" tIns="46154" rIns="92309" bIns="46154" rtlCol="0"/>
          <a:lstStyle>
            <a:lvl1pPr algn="l">
              <a:defRPr sz="1200"/>
            </a:lvl1pPr>
          </a:lstStyle>
          <a:p>
            <a:endParaRPr lang="en-GB"/>
          </a:p>
        </p:txBody>
      </p:sp>
      <p:sp>
        <p:nvSpPr>
          <p:cNvPr id="3" name="Date Placeholder 2"/>
          <p:cNvSpPr>
            <a:spLocks noGrp="1"/>
          </p:cNvSpPr>
          <p:nvPr>
            <p:ph type="dt" idx="1"/>
          </p:nvPr>
        </p:nvSpPr>
        <p:spPr>
          <a:xfrm>
            <a:off x="3895977" y="0"/>
            <a:ext cx="2979465" cy="500542"/>
          </a:xfrm>
          <a:prstGeom prst="rect">
            <a:avLst/>
          </a:prstGeom>
        </p:spPr>
        <p:txBody>
          <a:bodyPr vert="horz" lIns="92309" tIns="46154" rIns="92309" bIns="46154" rtlCol="0"/>
          <a:lstStyle>
            <a:lvl1pPr algn="r">
              <a:defRPr sz="1200"/>
            </a:lvl1pPr>
          </a:lstStyle>
          <a:p>
            <a:fld id="{16C770BD-7F2C-45DA-B817-A0CACD8D44F6}" type="datetimeFigureOut">
              <a:rPr lang="en-GB" smtClean="0"/>
              <a:t>06/12/2015</a:t>
            </a:fld>
            <a:endParaRPr lang="en-GB"/>
          </a:p>
        </p:txBody>
      </p:sp>
      <p:sp>
        <p:nvSpPr>
          <p:cNvPr id="4" name="Slide Image Placeholder 3"/>
          <p:cNvSpPr>
            <a:spLocks noGrp="1" noRot="1" noChangeAspect="1"/>
          </p:cNvSpPr>
          <p:nvPr>
            <p:ph type="sldImg" idx="2"/>
          </p:nvPr>
        </p:nvSpPr>
        <p:spPr>
          <a:xfrm>
            <a:off x="936625" y="749300"/>
            <a:ext cx="5003800" cy="3752850"/>
          </a:xfrm>
          <a:prstGeom prst="rect">
            <a:avLst/>
          </a:prstGeom>
          <a:noFill/>
          <a:ln w="12700">
            <a:solidFill>
              <a:prstClr val="black"/>
            </a:solidFill>
          </a:ln>
        </p:spPr>
        <p:txBody>
          <a:bodyPr vert="horz" lIns="92309" tIns="46154" rIns="92309" bIns="46154" rtlCol="0" anchor="ctr"/>
          <a:lstStyle/>
          <a:p>
            <a:endParaRPr lang="en-GB"/>
          </a:p>
        </p:txBody>
      </p:sp>
      <p:sp>
        <p:nvSpPr>
          <p:cNvPr id="5" name="Notes Placeholder 4"/>
          <p:cNvSpPr>
            <a:spLocks noGrp="1"/>
          </p:cNvSpPr>
          <p:nvPr>
            <p:ph type="body" sz="quarter" idx="3"/>
          </p:nvPr>
        </p:nvSpPr>
        <p:spPr>
          <a:xfrm>
            <a:off x="688188" y="4751148"/>
            <a:ext cx="5500675" cy="4501676"/>
          </a:xfrm>
          <a:prstGeom prst="rect">
            <a:avLst/>
          </a:prstGeom>
        </p:spPr>
        <p:txBody>
          <a:bodyPr vert="horz" lIns="92309" tIns="46154" rIns="92309" bIns="4615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00698"/>
            <a:ext cx="2979466" cy="500541"/>
          </a:xfrm>
          <a:prstGeom prst="rect">
            <a:avLst/>
          </a:prstGeom>
        </p:spPr>
        <p:txBody>
          <a:bodyPr vert="horz" lIns="92309" tIns="46154" rIns="92309" bIns="46154" rtlCol="0" anchor="b"/>
          <a:lstStyle>
            <a:lvl1pPr algn="l">
              <a:defRPr sz="1200"/>
            </a:lvl1pPr>
          </a:lstStyle>
          <a:p>
            <a:endParaRPr lang="en-GB"/>
          </a:p>
        </p:txBody>
      </p:sp>
      <p:sp>
        <p:nvSpPr>
          <p:cNvPr id="7" name="Slide Number Placeholder 6"/>
          <p:cNvSpPr>
            <a:spLocks noGrp="1"/>
          </p:cNvSpPr>
          <p:nvPr>
            <p:ph type="sldNum" sz="quarter" idx="5"/>
          </p:nvPr>
        </p:nvSpPr>
        <p:spPr>
          <a:xfrm>
            <a:off x="3895977" y="9500698"/>
            <a:ext cx="2979465" cy="500541"/>
          </a:xfrm>
          <a:prstGeom prst="rect">
            <a:avLst/>
          </a:prstGeom>
        </p:spPr>
        <p:txBody>
          <a:bodyPr vert="horz" lIns="92309" tIns="46154" rIns="92309" bIns="46154" rtlCol="0" anchor="b"/>
          <a:lstStyle>
            <a:lvl1pPr algn="r">
              <a:defRPr sz="1200"/>
            </a:lvl1pPr>
          </a:lstStyle>
          <a:p>
            <a:fld id="{74E01755-C917-401D-B977-735A32B3C563}" type="slidenum">
              <a:rPr lang="en-GB" smtClean="0"/>
              <a:t>‹#›</a:t>
            </a:fld>
            <a:endParaRPr lang="en-GB"/>
          </a:p>
        </p:txBody>
      </p:sp>
    </p:spTree>
    <p:extLst>
      <p:ext uri="{BB962C8B-B14F-4D97-AF65-F5344CB8AC3E}">
        <p14:creationId xmlns:p14="http://schemas.microsoft.com/office/powerpoint/2010/main" val="671865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8F7D92-B51D-47D4-8658-11DA987CF894}" type="datetimeFigureOut">
              <a:rPr lang="en-GB" smtClean="0"/>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125738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F7D92-B51D-47D4-8658-11DA987CF894}" type="datetimeFigureOut">
              <a:rPr lang="en-GB" smtClean="0"/>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328867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F7D92-B51D-47D4-8658-11DA987CF894}" type="datetimeFigureOut">
              <a:rPr lang="en-GB" smtClean="0"/>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8203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8F7D92-B51D-47D4-8658-11DA987CF894}" type="datetimeFigureOut">
              <a:rPr lang="en-GB" smtClean="0"/>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1928125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8F7D92-B51D-47D4-8658-11DA987CF894}" type="datetimeFigureOut">
              <a:rPr lang="en-GB" smtClean="0"/>
              <a:t>06/12/2015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36512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98F7D92-B51D-47D4-8658-11DA987CF894}" type="datetimeFigureOut">
              <a:rPr lang="en-GB" smtClean="0"/>
              <a:t>06/12/2015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41358002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98F7D92-B51D-47D4-8658-11DA987CF894}" type="datetimeFigureOut">
              <a:rPr lang="en-GB" smtClean="0"/>
              <a:t>06/12/2015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36983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98F7D92-B51D-47D4-8658-11DA987CF894}" type="datetimeFigureOut">
              <a:rPr lang="en-GB" smtClean="0"/>
              <a:t>06/12/2015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1303249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F7D92-B51D-47D4-8658-11DA987CF894}" type="datetimeFigureOut">
              <a:rPr lang="en-GB" smtClean="0"/>
              <a:t>06/12/2015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1255100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F7D92-B51D-47D4-8658-11DA987CF894}" type="datetimeFigureOut">
              <a:rPr lang="en-GB" smtClean="0"/>
              <a:t>06/12/2015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236617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8F7D92-B51D-47D4-8658-11DA987CF894}" type="datetimeFigureOut">
              <a:rPr lang="en-GB" smtClean="0"/>
              <a:t>06/12/2015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70A2DDA-6647-4E65-A1D2-60A9D6693D1B}" type="slidenum">
              <a:rPr lang="en-GB" smtClean="0"/>
              <a:t>‹#›</a:t>
            </a:fld>
            <a:endParaRPr lang="en-GB"/>
          </a:p>
        </p:txBody>
      </p:sp>
    </p:spTree>
    <p:extLst>
      <p:ext uri="{BB962C8B-B14F-4D97-AF65-F5344CB8AC3E}">
        <p14:creationId xmlns:p14="http://schemas.microsoft.com/office/powerpoint/2010/main" val="2448365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F7D92-B51D-47D4-8658-11DA987CF894}" type="datetimeFigureOut">
              <a:rPr lang="en-GB" smtClean="0"/>
              <a:t>06/12/2015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A2DDA-6647-4E65-A1D2-60A9D6693D1B}" type="slidenum">
              <a:rPr lang="en-GB" smtClean="0"/>
              <a:t>‹#›</a:t>
            </a:fld>
            <a:endParaRPr lang="en-GB"/>
          </a:p>
        </p:txBody>
      </p:sp>
    </p:spTree>
    <p:extLst>
      <p:ext uri="{BB962C8B-B14F-4D97-AF65-F5344CB8AC3E}">
        <p14:creationId xmlns:p14="http://schemas.microsoft.com/office/powerpoint/2010/main" val="1845790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331640" y="5085184"/>
            <a:ext cx="6400800" cy="1224136"/>
          </a:xfrm>
        </p:spPr>
        <p:txBody>
          <a:bodyPr/>
          <a:lstStyle/>
          <a:p>
            <a:r>
              <a:rPr lang="en-GB" dirty="0" smtClean="0"/>
              <a:t>Jane Wilson - Project Manager</a:t>
            </a:r>
          </a:p>
          <a:p>
            <a:endParaRPr lang="en-GB" dirty="0"/>
          </a:p>
        </p:txBody>
      </p:sp>
      <p:pic>
        <p:nvPicPr>
          <p:cNvPr id="2050"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254" y="404664"/>
            <a:ext cx="7850194" cy="4474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2776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12301" y="3998386"/>
            <a:ext cx="7892147" cy="2160588"/>
          </a:xfrm>
          <a:noFill/>
        </p:spPr>
        <p:txBody>
          <a:bodyPr tIns="0"/>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43000" y="3717032"/>
            <a:ext cx="6957392" cy="954107"/>
          </a:xfrm>
          <a:prstGeom prst="rect">
            <a:avLst/>
          </a:prstGeom>
        </p:spPr>
        <p:txBody>
          <a:bodyPr wrap="square">
            <a:spAutoFit/>
          </a:bodyPr>
          <a:lstStyle/>
          <a:p>
            <a:r>
              <a:rPr lang="en-GB" sz="2800" dirty="0" smtClean="0"/>
              <a:t>Family Matters Guides </a:t>
            </a:r>
            <a:r>
              <a:rPr lang="en-GB" sz="2800" dirty="0"/>
              <a:t>-</a:t>
            </a:r>
            <a:r>
              <a:rPr lang="en-GB" sz="2800" dirty="0" smtClean="0"/>
              <a:t> trained lawyers and mediators</a:t>
            </a:r>
            <a:endParaRPr lang="en-GB" sz="2800" dirty="0"/>
          </a:p>
        </p:txBody>
      </p:sp>
      <p:pic>
        <p:nvPicPr>
          <p:cNvPr id="7" name="Picture 11" descr="Resolution logos 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683568" y="880021"/>
            <a:ext cx="4271962" cy="1177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0429867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76700"/>
            <a:ext cx="6048375" cy="2160588"/>
          </a:xfrm>
          <a:noFill/>
        </p:spPr>
        <p:txBody>
          <a:bodyPr tIns="0"/>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0" y="3105835"/>
            <a:ext cx="4572000" cy="3477875"/>
          </a:xfrm>
          <a:prstGeom prst="rect">
            <a:avLst/>
          </a:prstGeom>
        </p:spPr>
        <p:txBody>
          <a:bodyPr>
            <a:spAutoFit/>
          </a:bodyPr>
          <a:lstStyle/>
          <a:p>
            <a:r>
              <a:rPr lang="en-GB" sz="2800" dirty="0" smtClean="0"/>
              <a:t>Family Matters Guides are :</a:t>
            </a:r>
          </a:p>
          <a:p>
            <a:endParaRPr lang="en-GB" sz="2800" dirty="0"/>
          </a:p>
          <a:p>
            <a:r>
              <a:rPr lang="en-GB" sz="2800" dirty="0" smtClean="0"/>
              <a:t>Conveners and engagers</a:t>
            </a:r>
          </a:p>
          <a:p>
            <a:r>
              <a:rPr lang="en-GB" sz="2800" dirty="0" smtClean="0"/>
              <a:t>Case managers</a:t>
            </a:r>
          </a:p>
          <a:p>
            <a:r>
              <a:rPr lang="en-GB" sz="2800" dirty="0" smtClean="0"/>
              <a:t>Action planners</a:t>
            </a:r>
          </a:p>
          <a:p>
            <a:r>
              <a:rPr lang="en-GB" sz="2800" dirty="0" smtClean="0"/>
              <a:t>Supporters and </a:t>
            </a:r>
            <a:r>
              <a:rPr lang="en-GB" sz="2800" dirty="0" err="1" smtClean="0"/>
              <a:t>signposters</a:t>
            </a:r>
            <a:endParaRPr lang="en-GB" sz="2800" dirty="0" smtClean="0"/>
          </a:p>
          <a:p>
            <a:r>
              <a:rPr lang="en-GB" sz="2800" dirty="0" smtClean="0"/>
              <a:t>‘third eye’ for clients</a:t>
            </a:r>
          </a:p>
          <a:p>
            <a:endParaRPr lang="en-GB" sz="2400" dirty="0" smtClean="0"/>
          </a:p>
        </p:txBody>
      </p:sp>
    </p:spTree>
    <p:extLst>
      <p:ext uri="{BB962C8B-B14F-4D97-AF65-F5344CB8AC3E}">
        <p14:creationId xmlns:p14="http://schemas.microsoft.com/office/powerpoint/2010/main" val="1389484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9463" y="5247203"/>
            <a:ext cx="4557306" cy="576064"/>
          </a:xfrm>
          <a:noFill/>
        </p:spPr>
        <p:txBody>
          <a:bodyPr tIns="0">
            <a:normAutofit fontScale="90000"/>
          </a:bodyPr>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619250" y="3114616"/>
            <a:ext cx="6049094" cy="523220"/>
          </a:xfrm>
          <a:prstGeom prst="rect">
            <a:avLst/>
          </a:prstGeom>
        </p:spPr>
        <p:txBody>
          <a:bodyPr wrap="square">
            <a:spAutoFit/>
          </a:bodyPr>
          <a:lstStyle/>
          <a:p>
            <a:r>
              <a:rPr lang="en-GB" sz="2800" dirty="0" smtClean="0"/>
              <a:t>Funded by the HSSF Innovation Fund</a:t>
            </a:r>
            <a:endParaRPr lang="en-GB" sz="2800" dirty="0"/>
          </a:p>
        </p:txBody>
      </p:sp>
      <p:sp>
        <p:nvSpPr>
          <p:cNvPr id="3" name="TextBox 2"/>
          <p:cNvSpPr txBox="1"/>
          <p:nvPr/>
        </p:nvSpPr>
        <p:spPr>
          <a:xfrm>
            <a:off x="1619250" y="4293096"/>
            <a:ext cx="5633677" cy="954107"/>
          </a:xfrm>
          <a:prstGeom prst="rect">
            <a:avLst/>
          </a:prstGeom>
          <a:noFill/>
        </p:spPr>
        <p:txBody>
          <a:bodyPr wrap="square" rtlCol="0">
            <a:spAutoFit/>
          </a:bodyPr>
          <a:lstStyle/>
          <a:p>
            <a:r>
              <a:rPr lang="en-GB" sz="2800" dirty="0" smtClean="0"/>
              <a:t>Run by Resolution in Oxford, </a:t>
            </a:r>
          </a:p>
          <a:p>
            <a:r>
              <a:rPr lang="en-GB" sz="2800" dirty="0" smtClean="0"/>
              <a:t>Newcastle upon Tyne and Crewe</a:t>
            </a:r>
            <a:endParaRPr lang="en-GB" sz="2800" dirty="0"/>
          </a:p>
        </p:txBody>
      </p:sp>
    </p:spTree>
    <p:extLst>
      <p:ext uri="{BB962C8B-B14F-4D97-AF65-F5344CB8AC3E}">
        <p14:creationId xmlns:p14="http://schemas.microsoft.com/office/powerpoint/2010/main" val="1220936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547812" y="3429000"/>
            <a:ext cx="6048375" cy="2160588"/>
          </a:xfrm>
          <a:noFill/>
        </p:spPr>
        <p:txBody>
          <a:bodyPr tIns="0"/>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91680" y="3573016"/>
            <a:ext cx="5832648" cy="1815882"/>
          </a:xfrm>
          <a:prstGeom prst="rect">
            <a:avLst/>
          </a:prstGeom>
        </p:spPr>
        <p:txBody>
          <a:bodyPr wrap="square">
            <a:spAutoFit/>
          </a:bodyPr>
          <a:lstStyle/>
          <a:p>
            <a:r>
              <a:rPr lang="en-GB" sz="2800" dirty="0"/>
              <a:t>A</a:t>
            </a:r>
            <a:r>
              <a:rPr lang="en-GB" sz="2800" dirty="0" smtClean="0"/>
              <a:t> </a:t>
            </a:r>
            <a:r>
              <a:rPr lang="en-GB" sz="2800" dirty="0"/>
              <a:t>free </a:t>
            </a:r>
            <a:r>
              <a:rPr lang="en-GB" sz="2800" dirty="0" smtClean="0"/>
              <a:t>service provided at </a:t>
            </a:r>
            <a:r>
              <a:rPr lang="en-GB" sz="2800" dirty="0"/>
              <a:t>least one </a:t>
            </a:r>
            <a:r>
              <a:rPr lang="en-GB" sz="2800" dirty="0" smtClean="0"/>
              <a:t>parent received a </a:t>
            </a:r>
            <a:r>
              <a:rPr lang="en-GB" sz="2800" dirty="0"/>
              <a:t>state benefit OR earning an income equivalent to, or less than, the </a:t>
            </a:r>
            <a:r>
              <a:rPr lang="en-GB" sz="2800" dirty="0" smtClean="0"/>
              <a:t>UK living wage.</a:t>
            </a:r>
            <a:endParaRPr lang="en-GB" sz="2800" dirty="0"/>
          </a:p>
        </p:txBody>
      </p:sp>
    </p:spTree>
    <p:extLst>
      <p:ext uri="{BB962C8B-B14F-4D97-AF65-F5344CB8AC3E}">
        <p14:creationId xmlns:p14="http://schemas.microsoft.com/office/powerpoint/2010/main" val="4279759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437112"/>
            <a:ext cx="6048375" cy="2160588"/>
          </a:xfrm>
          <a:noFill/>
        </p:spPr>
        <p:txBody>
          <a:bodyPr tIns="0"/>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286000" y="3578892"/>
            <a:ext cx="5022304" cy="954107"/>
          </a:xfrm>
          <a:prstGeom prst="rect">
            <a:avLst/>
          </a:prstGeom>
        </p:spPr>
        <p:txBody>
          <a:bodyPr wrap="square">
            <a:spAutoFit/>
          </a:bodyPr>
          <a:lstStyle/>
          <a:p>
            <a:r>
              <a:rPr lang="en-GB" sz="2800" dirty="0" smtClean="0"/>
              <a:t>One parent can </a:t>
            </a:r>
            <a:r>
              <a:rPr lang="en-GB" sz="2800" dirty="0"/>
              <a:t>use the service even </a:t>
            </a:r>
            <a:r>
              <a:rPr lang="en-GB" sz="2800" dirty="0" smtClean="0"/>
              <a:t>the other </a:t>
            </a:r>
            <a:r>
              <a:rPr lang="en-GB" sz="2800" dirty="0"/>
              <a:t>doesn’t want to</a:t>
            </a:r>
          </a:p>
        </p:txBody>
      </p:sp>
    </p:spTree>
    <p:extLst>
      <p:ext uri="{BB962C8B-B14F-4D97-AF65-F5344CB8AC3E}">
        <p14:creationId xmlns:p14="http://schemas.microsoft.com/office/powerpoint/2010/main" val="15639457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3645024"/>
            <a:ext cx="7161262" cy="2160588"/>
          </a:xfrm>
          <a:noFill/>
        </p:spPr>
        <p:txBody>
          <a:bodyPr tIns="0">
            <a:normAutofit fontScale="90000"/>
          </a:bodyPr>
          <a:lstStyle/>
          <a:p>
            <a:pPr algn="l"/>
            <a:r>
              <a:rPr lang="en-GB" sz="2400" dirty="0"/>
              <a:t/>
            </a:r>
            <a:br>
              <a:rPr lang="en-GB" sz="2400" dirty="0"/>
            </a:br>
            <a:r>
              <a:rPr lang="en-GB" sz="2400" dirty="0" smtClean="0"/>
              <a:t/>
            </a:r>
            <a:br>
              <a:rPr lang="en-GB" sz="2400" dirty="0" smtClean="0"/>
            </a:br>
            <a:r>
              <a:rPr lang="en-GB" sz="3100" dirty="0" smtClean="0"/>
              <a:t>Family </a:t>
            </a:r>
            <a:r>
              <a:rPr lang="en-GB" sz="3100" dirty="0"/>
              <a:t>Matters </a:t>
            </a:r>
            <a:r>
              <a:rPr lang="en-GB" sz="3100" dirty="0" smtClean="0"/>
              <a:t>Guides can </a:t>
            </a:r>
            <a:r>
              <a:rPr lang="en-GB" sz="3100" dirty="0"/>
              <a:t>help </a:t>
            </a:r>
            <a:r>
              <a:rPr lang="en-GB" sz="3100" dirty="0" smtClean="0"/>
              <a:t>parents </a:t>
            </a:r>
            <a:r>
              <a:rPr lang="en-GB" sz="3100" dirty="0"/>
              <a:t>get the support and information </a:t>
            </a:r>
            <a:r>
              <a:rPr lang="en-GB" sz="3100" dirty="0" smtClean="0"/>
              <a:t>they </a:t>
            </a:r>
            <a:r>
              <a:rPr lang="en-GB" sz="3100" dirty="0"/>
              <a:t>need, so </a:t>
            </a:r>
            <a:r>
              <a:rPr lang="en-GB" sz="3100" dirty="0" smtClean="0"/>
              <a:t>they </a:t>
            </a:r>
            <a:r>
              <a:rPr lang="en-GB" sz="3100" dirty="0"/>
              <a:t>can do what’s best for </a:t>
            </a:r>
            <a:r>
              <a:rPr lang="en-GB" sz="3100" dirty="0" smtClean="0"/>
              <a:t>them </a:t>
            </a:r>
            <a:r>
              <a:rPr lang="en-GB" sz="3100" dirty="0"/>
              <a:t>and </a:t>
            </a:r>
            <a:r>
              <a:rPr lang="en-GB" sz="3100" dirty="0" smtClean="0"/>
              <a:t>their </a:t>
            </a:r>
            <a:r>
              <a:rPr lang="en-GB" sz="3100" dirty="0"/>
              <a:t>family</a:t>
            </a: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0562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76700"/>
            <a:ext cx="6885384" cy="2160588"/>
          </a:xfrm>
          <a:noFill/>
        </p:spPr>
        <p:txBody>
          <a:bodyPr tIns="0">
            <a:normAutofit fontScale="90000"/>
          </a:bodyPr>
          <a:lstStyle/>
          <a:p>
            <a:pPr algn="l"/>
            <a:r>
              <a:rPr lang="en-GB" sz="3100" dirty="0"/>
              <a:t>A Family Matters Guide will meet </a:t>
            </a:r>
            <a:r>
              <a:rPr lang="en-GB" sz="3100" dirty="0" smtClean="0"/>
              <a:t>parents </a:t>
            </a:r>
            <a:r>
              <a:rPr lang="en-GB" sz="3100" dirty="0"/>
              <a:t>to discuss the things </a:t>
            </a:r>
            <a:r>
              <a:rPr lang="en-GB" sz="3100" dirty="0" smtClean="0"/>
              <a:t>they’re </a:t>
            </a:r>
            <a:r>
              <a:rPr lang="en-GB" sz="3100" dirty="0"/>
              <a:t>worried about or questions </a:t>
            </a:r>
            <a:r>
              <a:rPr lang="en-GB" sz="3100" dirty="0" smtClean="0"/>
              <a:t>they </a:t>
            </a:r>
            <a:r>
              <a:rPr lang="en-GB" sz="3100" dirty="0"/>
              <a:t>need answers to</a:t>
            </a: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GB" dirty="0">
                <a:solidFill>
                  <a:schemeClr val="accent2">
                    <a:lumMod val="75000"/>
                  </a:schemeClr>
                </a:solidFill>
              </a:rPr>
              <a:t>What's involved</a:t>
            </a:r>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1493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fontScale="90000"/>
          </a:bodyPr>
          <a:lstStyle/>
          <a:p>
            <a:pPr algn="l"/>
            <a:r>
              <a:rPr lang="en-GB" sz="2400" dirty="0" smtClean="0"/>
              <a:t/>
            </a:r>
            <a:br>
              <a:rPr lang="en-GB" sz="2400" dirty="0" smtClean="0"/>
            </a:br>
            <a:r>
              <a:rPr lang="en-GB" sz="2400" dirty="0" smtClean="0"/>
              <a:t/>
            </a:r>
            <a:br>
              <a:rPr lang="en-GB" sz="2400" dirty="0" smtClean="0"/>
            </a:br>
            <a:r>
              <a:rPr lang="en-GB" sz="3100" dirty="0" smtClean="0"/>
              <a:t/>
            </a:r>
            <a:br>
              <a:rPr lang="en-GB" sz="3100" dirty="0" smtClean="0"/>
            </a:br>
            <a:r>
              <a:rPr lang="en-GB" sz="3100" dirty="0" smtClean="0"/>
              <a:t/>
            </a:r>
            <a:br>
              <a:rPr lang="en-GB" sz="3100" dirty="0" smtClean="0"/>
            </a:br>
            <a:endParaRPr lang="en-GB" sz="31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chemeClr val="folHlink"/>
                </a:solidFill>
                <a:cs typeface="Times New Roman" charset="0"/>
              </a:rPr>
              <a:t>Action plan</a:t>
            </a:r>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59632" y="3717032"/>
            <a:ext cx="7044630" cy="954107"/>
          </a:xfrm>
          <a:prstGeom prst="rect">
            <a:avLst/>
          </a:prstGeom>
        </p:spPr>
        <p:txBody>
          <a:bodyPr wrap="square">
            <a:spAutoFit/>
          </a:bodyPr>
          <a:lstStyle/>
          <a:p>
            <a:r>
              <a:rPr lang="en-GB" sz="2800" dirty="0" smtClean="0"/>
              <a:t>Work with each parent to </a:t>
            </a:r>
            <a:r>
              <a:rPr lang="en-GB" sz="2800" dirty="0"/>
              <a:t>develop an action plan that addresses these issues</a:t>
            </a:r>
          </a:p>
        </p:txBody>
      </p:sp>
      <p:sp>
        <p:nvSpPr>
          <p:cNvPr id="3" name="TextBox 2"/>
          <p:cNvSpPr txBox="1"/>
          <p:nvPr/>
        </p:nvSpPr>
        <p:spPr>
          <a:xfrm>
            <a:off x="1259632" y="4994012"/>
            <a:ext cx="6863641" cy="523220"/>
          </a:xfrm>
          <a:prstGeom prst="rect">
            <a:avLst/>
          </a:prstGeom>
          <a:noFill/>
        </p:spPr>
        <p:txBody>
          <a:bodyPr wrap="square" rtlCol="0">
            <a:spAutoFit/>
          </a:bodyPr>
          <a:lstStyle/>
          <a:p>
            <a:r>
              <a:rPr lang="en-GB" sz="2800" dirty="0" smtClean="0"/>
              <a:t>First meeting usually for one and a half hours</a:t>
            </a:r>
            <a:endParaRPr lang="en-GB" sz="2800" dirty="0"/>
          </a:p>
        </p:txBody>
      </p:sp>
    </p:spTree>
    <p:extLst>
      <p:ext uri="{BB962C8B-B14F-4D97-AF65-F5344CB8AC3E}">
        <p14:creationId xmlns:p14="http://schemas.microsoft.com/office/powerpoint/2010/main" val="1460091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r>
              <a:rPr lang="en-GB" sz="4000" smtClean="0"/>
              <a:t>Sign-posting and information provision</a:t>
            </a:r>
          </a:p>
        </p:txBody>
      </p:sp>
      <p:sp>
        <p:nvSpPr>
          <p:cNvPr id="3" name="Content Placeholder 2"/>
          <p:cNvSpPr>
            <a:spLocks noGrp="1"/>
          </p:cNvSpPr>
          <p:nvPr>
            <p:ph idx="1"/>
          </p:nvPr>
        </p:nvSpPr>
        <p:spPr/>
        <p:txBody>
          <a:bodyPr/>
          <a:lstStyle/>
          <a:p>
            <a:pPr eaLnBrk="1" hangingPunct="1">
              <a:buFont typeface="Arial" charset="0"/>
              <a:buNone/>
            </a:pPr>
            <a:endParaRPr lang="en-GB" sz="2400" dirty="0" smtClean="0"/>
          </a:p>
          <a:p>
            <a:pPr eaLnBrk="1" hangingPunct="1">
              <a:buFont typeface="Arial" charset="0"/>
              <a:buNone/>
            </a:pPr>
            <a:r>
              <a:rPr lang="en-GB" sz="2400" b="1" dirty="0" smtClean="0"/>
              <a:t>Likely areas of information required by clients:</a:t>
            </a:r>
          </a:p>
          <a:p>
            <a:pPr eaLnBrk="1" hangingPunct="1">
              <a:buFont typeface="Arial" charset="0"/>
              <a:buNone/>
            </a:pPr>
            <a:endParaRPr lang="en-GB" sz="2400" dirty="0" smtClean="0"/>
          </a:p>
          <a:p>
            <a:pPr eaLnBrk="1" hangingPunct="1"/>
            <a:r>
              <a:rPr lang="en-GB" sz="2400" dirty="0" smtClean="0"/>
              <a:t>mediation process</a:t>
            </a:r>
          </a:p>
          <a:p>
            <a:pPr eaLnBrk="1" hangingPunct="1"/>
            <a:r>
              <a:rPr lang="en-GB" sz="2400" dirty="0" smtClean="0"/>
              <a:t>effect separation for children</a:t>
            </a:r>
          </a:p>
          <a:p>
            <a:pPr eaLnBrk="1" hangingPunct="1"/>
            <a:r>
              <a:rPr lang="en-GB" sz="2400" dirty="0" smtClean="0"/>
              <a:t>personal security/protection from abuse</a:t>
            </a:r>
          </a:p>
          <a:p>
            <a:pPr eaLnBrk="1" hangingPunct="1"/>
            <a:r>
              <a:rPr lang="en-GB" sz="2400" dirty="0" smtClean="0"/>
              <a:t>personal support</a:t>
            </a:r>
          </a:p>
          <a:p>
            <a:pPr eaLnBrk="1" hangingPunct="1"/>
            <a:r>
              <a:rPr lang="en-GB" sz="2400" dirty="0" smtClean="0"/>
              <a:t>debt and finances</a:t>
            </a:r>
          </a:p>
          <a:p>
            <a:pPr eaLnBrk="1" hangingPunct="1"/>
            <a:r>
              <a:rPr lang="en-GB" sz="2400" dirty="0" smtClean="0"/>
              <a:t>welfare benefits</a:t>
            </a:r>
          </a:p>
          <a:p>
            <a:pPr eaLnBrk="1" hangingPunct="1"/>
            <a:r>
              <a:rPr lang="en-GB" sz="2400" dirty="0" smtClean="0"/>
              <a:t>legal advice</a:t>
            </a:r>
          </a:p>
        </p:txBody>
      </p:sp>
      <p:sp>
        <p:nvSpPr>
          <p:cNvPr id="4" name="Slide Number Placeholder 3"/>
          <p:cNvSpPr>
            <a:spLocks noGrp="1"/>
          </p:cNvSpPr>
          <p:nvPr>
            <p:ph type="sldNum" sz="quarter" idx="12"/>
          </p:nvPr>
        </p:nvSpPr>
        <p:spPr/>
        <p:txBody>
          <a:bodyPr/>
          <a:lstStyle/>
          <a:p>
            <a:pPr>
              <a:defRPr/>
            </a:pPr>
            <a:fld id="{D579C292-669D-4A06-BA32-2AEE0A0A44D1}" type="slidenum">
              <a:rPr lang="en-GB" smtClean="0"/>
              <a:pPr>
                <a:defRPr/>
              </a:pPr>
              <a:t>18</a:t>
            </a:fld>
            <a:endParaRPr lang="en-GB"/>
          </a:p>
        </p:txBody>
      </p:sp>
      <p:sp>
        <p:nvSpPr>
          <p:cNvPr id="5" name="Footer Placeholder 4"/>
          <p:cNvSpPr>
            <a:spLocks noGrp="1"/>
          </p:cNvSpPr>
          <p:nvPr>
            <p:ph type="ftr" sz="quarter" idx="11"/>
          </p:nvPr>
        </p:nvSpPr>
        <p:spPr/>
        <p:txBody>
          <a:bodyPr/>
          <a:lstStyle/>
          <a:p>
            <a:pPr>
              <a:defRPr/>
            </a:pPr>
            <a:r>
              <a:rPr lang="en-GB" smtClean="0"/>
              <a:t>alc/rc for Resolution 02.11 rev. 04.12 all rights reserved</a:t>
            </a:r>
            <a:endParaRPr lang="en-GB"/>
          </a:p>
        </p:txBody>
      </p:sp>
    </p:spTree>
    <p:extLst>
      <p:ext uri="{BB962C8B-B14F-4D97-AF65-F5344CB8AC3E}">
        <p14:creationId xmlns:p14="http://schemas.microsoft.com/office/powerpoint/2010/main" val="251302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t>alc/rc for Resolution 02.11 rev. 04.12 all rights reserved</a:t>
            </a:r>
            <a:endParaRPr lang="en-GB"/>
          </a:p>
        </p:txBody>
      </p:sp>
      <p:sp>
        <p:nvSpPr>
          <p:cNvPr id="5" name="Slide Number Placeholder 4"/>
          <p:cNvSpPr>
            <a:spLocks noGrp="1"/>
          </p:cNvSpPr>
          <p:nvPr>
            <p:ph type="sldNum" sz="quarter" idx="12"/>
          </p:nvPr>
        </p:nvSpPr>
        <p:spPr>
          <a:xfrm>
            <a:off x="6550025" y="6353175"/>
            <a:ext cx="2133600" cy="365125"/>
          </a:xfrm>
        </p:spPr>
        <p:txBody>
          <a:bodyPr/>
          <a:lstStyle/>
          <a:p>
            <a:pPr>
              <a:defRPr/>
            </a:pPr>
            <a:fld id="{9CC0F5FA-209E-46A0-8065-52591F0917E8}" type="slidenum">
              <a:rPr lang="en-GB" smtClean="0"/>
              <a:pPr>
                <a:defRPr/>
              </a:pPr>
              <a:t>19</a:t>
            </a:fld>
            <a:endParaRPr lang="en-GB"/>
          </a:p>
        </p:txBody>
      </p:sp>
      <p:sp>
        <p:nvSpPr>
          <p:cNvPr id="6" name="Oval 5"/>
          <p:cNvSpPr/>
          <p:nvPr/>
        </p:nvSpPr>
        <p:spPr>
          <a:xfrm>
            <a:off x="3036888" y="2632075"/>
            <a:ext cx="3035300" cy="188436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Family Matters Guide</a:t>
            </a:r>
            <a:endParaRPr lang="en-GB" dirty="0"/>
          </a:p>
        </p:txBody>
      </p:sp>
      <p:sp>
        <p:nvSpPr>
          <p:cNvPr id="7" name="Oval 6"/>
          <p:cNvSpPr/>
          <p:nvPr/>
        </p:nvSpPr>
        <p:spPr>
          <a:xfrm>
            <a:off x="2187575" y="1049338"/>
            <a:ext cx="16478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smtClean="0"/>
              <a:t>Social Services</a:t>
            </a:r>
            <a:endParaRPr lang="en-GB" sz="1600" dirty="0"/>
          </a:p>
        </p:txBody>
      </p:sp>
      <p:sp>
        <p:nvSpPr>
          <p:cNvPr id="8" name="Oval 7"/>
          <p:cNvSpPr/>
          <p:nvPr/>
        </p:nvSpPr>
        <p:spPr>
          <a:xfrm>
            <a:off x="6648450" y="3036888"/>
            <a:ext cx="1663700" cy="1081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t>Debt adviser</a:t>
            </a:r>
          </a:p>
        </p:txBody>
      </p:sp>
      <p:sp>
        <p:nvSpPr>
          <p:cNvPr id="9" name="Oval 8"/>
          <p:cNvSpPr/>
          <p:nvPr/>
        </p:nvSpPr>
        <p:spPr>
          <a:xfrm>
            <a:off x="5772150" y="4933950"/>
            <a:ext cx="1820863"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Counsellor</a:t>
            </a:r>
            <a:endParaRPr lang="en-GB" dirty="0"/>
          </a:p>
        </p:txBody>
      </p:sp>
      <p:sp>
        <p:nvSpPr>
          <p:cNvPr id="10" name="Oval 9"/>
          <p:cNvSpPr/>
          <p:nvPr/>
        </p:nvSpPr>
        <p:spPr>
          <a:xfrm>
            <a:off x="1697038" y="4933950"/>
            <a:ext cx="1662112" cy="941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Housing</a:t>
            </a:r>
            <a:endParaRPr lang="en-GB" dirty="0"/>
          </a:p>
        </p:txBody>
      </p:sp>
      <p:sp>
        <p:nvSpPr>
          <p:cNvPr id="11" name="Oval 10"/>
          <p:cNvSpPr/>
          <p:nvPr/>
        </p:nvSpPr>
        <p:spPr>
          <a:xfrm>
            <a:off x="804863" y="3033713"/>
            <a:ext cx="1662112" cy="108108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smtClean="0"/>
              <a:t>GP</a:t>
            </a:r>
            <a:endParaRPr lang="en-GB" dirty="0"/>
          </a:p>
        </p:txBody>
      </p:sp>
      <p:cxnSp>
        <p:nvCxnSpPr>
          <p:cNvPr id="16" name="Straight Arrow Connector 15"/>
          <p:cNvCxnSpPr>
            <a:stCxn id="6" idx="6"/>
            <a:endCxn id="8" idx="2"/>
          </p:cNvCxnSpPr>
          <p:nvPr/>
        </p:nvCxnSpPr>
        <p:spPr>
          <a:xfrm>
            <a:off x="6084888" y="3575050"/>
            <a:ext cx="550862"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cxnSpLocks noChangeShapeType="1"/>
            <a:stCxn id="6" idx="5"/>
            <a:endCxn id="9" idx="0"/>
          </p:cNvCxnSpPr>
          <p:nvPr/>
        </p:nvCxnSpPr>
        <p:spPr bwMode="auto">
          <a:xfrm>
            <a:off x="5627679" y="4240479"/>
            <a:ext cx="1054903" cy="693471"/>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29" name="Straight Arrow Connector 28"/>
          <p:cNvCxnSpPr>
            <a:cxnSpLocks noChangeShapeType="1"/>
            <a:stCxn id="6" idx="3"/>
            <a:endCxn id="10" idx="0"/>
          </p:cNvCxnSpPr>
          <p:nvPr/>
        </p:nvCxnSpPr>
        <p:spPr bwMode="auto">
          <a:xfrm flipH="1">
            <a:off x="2528888" y="4252913"/>
            <a:ext cx="952500" cy="668337"/>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34" name="Straight Arrow Connector 33"/>
          <p:cNvCxnSpPr>
            <a:cxnSpLocks noChangeShapeType="1"/>
            <a:endCxn id="11" idx="6"/>
          </p:cNvCxnSpPr>
          <p:nvPr/>
        </p:nvCxnSpPr>
        <p:spPr bwMode="auto">
          <a:xfrm flipH="1">
            <a:off x="2479675" y="3575050"/>
            <a:ext cx="531813" cy="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4" name="Straight Arrow Connector 43"/>
          <p:cNvCxnSpPr>
            <a:cxnSpLocks noChangeShapeType="1"/>
            <a:stCxn id="8" idx="0"/>
          </p:cNvCxnSpPr>
          <p:nvPr/>
        </p:nvCxnSpPr>
        <p:spPr bwMode="auto">
          <a:xfrm flipV="1">
            <a:off x="7480300" y="2484438"/>
            <a:ext cx="14288" cy="53975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53" name="Straight Arrow Connector 52"/>
          <p:cNvCxnSpPr>
            <a:cxnSpLocks noChangeShapeType="1"/>
            <a:stCxn id="8" idx="6"/>
          </p:cNvCxnSpPr>
          <p:nvPr/>
        </p:nvCxnSpPr>
        <p:spPr bwMode="auto">
          <a:xfrm>
            <a:off x="8324850" y="3578225"/>
            <a:ext cx="566738" cy="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55" name="Straight Arrow Connector 54"/>
          <p:cNvCxnSpPr>
            <a:cxnSpLocks noChangeShapeType="1"/>
          </p:cNvCxnSpPr>
          <p:nvPr/>
        </p:nvCxnSpPr>
        <p:spPr bwMode="auto">
          <a:xfrm flipV="1">
            <a:off x="5630091" y="2263775"/>
            <a:ext cx="293687" cy="36830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1" name="Straight Arrow Connector 60"/>
          <p:cNvCxnSpPr>
            <a:cxnSpLocks noChangeShapeType="1"/>
            <a:stCxn id="8" idx="4"/>
          </p:cNvCxnSpPr>
          <p:nvPr/>
        </p:nvCxnSpPr>
        <p:spPr bwMode="auto">
          <a:xfrm flipH="1">
            <a:off x="7478713" y="4130675"/>
            <a:ext cx="1587" cy="550863"/>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65" name="Straight Arrow Connector 64"/>
          <p:cNvCxnSpPr>
            <a:stCxn id="8" idx="5"/>
          </p:cNvCxnSpPr>
          <p:nvPr/>
        </p:nvCxnSpPr>
        <p:spPr>
          <a:xfrm>
            <a:off x="8069263" y="3971925"/>
            <a:ext cx="339725" cy="404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7" idx="5"/>
          </p:cNvCxnSpPr>
          <p:nvPr/>
        </p:nvCxnSpPr>
        <p:spPr>
          <a:xfrm>
            <a:off x="3594100" y="1843088"/>
            <a:ext cx="323850" cy="33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cxnSpLocks noChangeShapeType="1"/>
            <a:stCxn id="7" idx="3"/>
          </p:cNvCxnSpPr>
          <p:nvPr/>
        </p:nvCxnSpPr>
        <p:spPr bwMode="auto">
          <a:xfrm flipH="1">
            <a:off x="2060575" y="1843088"/>
            <a:ext cx="368300" cy="322262"/>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75" name="Straight Arrow Connector 74"/>
          <p:cNvCxnSpPr>
            <a:stCxn id="7" idx="7"/>
          </p:cNvCxnSpPr>
          <p:nvPr/>
        </p:nvCxnSpPr>
        <p:spPr>
          <a:xfrm flipV="1">
            <a:off x="3594100" y="800100"/>
            <a:ext cx="355600" cy="369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cxnSpLocks noChangeShapeType="1"/>
            <a:stCxn id="7" idx="1"/>
          </p:cNvCxnSpPr>
          <p:nvPr/>
        </p:nvCxnSpPr>
        <p:spPr bwMode="auto">
          <a:xfrm flipH="1" flipV="1">
            <a:off x="2063750" y="808038"/>
            <a:ext cx="365125" cy="36195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85" name="Straight Arrow Connector 84"/>
          <p:cNvCxnSpPr>
            <a:cxnSpLocks noChangeShapeType="1"/>
            <a:stCxn id="7" idx="0"/>
          </p:cNvCxnSpPr>
          <p:nvPr/>
        </p:nvCxnSpPr>
        <p:spPr bwMode="auto">
          <a:xfrm flipH="1" flipV="1">
            <a:off x="3000375" y="528638"/>
            <a:ext cx="11113" cy="50800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87" name="Straight Arrow Connector 86"/>
          <p:cNvCxnSpPr>
            <a:cxnSpLocks noChangeShapeType="1"/>
            <a:stCxn id="11" idx="0"/>
          </p:cNvCxnSpPr>
          <p:nvPr/>
        </p:nvCxnSpPr>
        <p:spPr bwMode="auto">
          <a:xfrm flipH="1" flipV="1">
            <a:off x="1628775" y="2484438"/>
            <a:ext cx="7938" cy="536575"/>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89" name="Straight Arrow Connector 88"/>
          <p:cNvCxnSpPr>
            <a:cxnSpLocks noChangeShapeType="1"/>
          </p:cNvCxnSpPr>
          <p:nvPr/>
        </p:nvCxnSpPr>
        <p:spPr bwMode="auto">
          <a:xfrm flipH="1" flipV="1">
            <a:off x="5163051" y="708602"/>
            <a:ext cx="300037" cy="38893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91" name="Straight Arrow Connector 90"/>
          <p:cNvCxnSpPr>
            <a:cxnSpLocks noChangeShapeType="1"/>
            <a:stCxn id="11" idx="4"/>
          </p:cNvCxnSpPr>
          <p:nvPr/>
        </p:nvCxnSpPr>
        <p:spPr bwMode="auto">
          <a:xfrm>
            <a:off x="1636713" y="4127500"/>
            <a:ext cx="0" cy="55403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94" name="Straight Arrow Connector 93"/>
          <p:cNvCxnSpPr>
            <a:cxnSpLocks noChangeShapeType="1"/>
            <a:stCxn id="11" idx="3"/>
          </p:cNvCxnSpPr>
          <p:nvPr/>
        </p:nvCxnSpPr>
        <p:spPr bwMode="auto">
          <a:xfrm flipH="1">
            <a:off x="661988" y="3968750"/>
            <a:ext cx="385762" cy="40163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00" name="Straight Arrow Connector 99"/>
          <p:cNvCxnSpPr>
            <a:cxnSpLocks noChangeShapeType="1"/>
            <a:stCxn id="11" idx="2"/>
          </p:cNvCxnSpPr>
          <p:nvPr/>
        </p:nvCxnSpPr>
        <p:spPr bwMode="auto">
          <a:xfrm flipH="1">
            <a:off x="250825" y="3575050"/>
            <a:ext cx="541338" cy="158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02" name="Straight Arrow Connector 101"/>
          <p:cNvCxnSpPr>
            <a:stCxn id="9" idx="6"/>
          </p:cNvCxnSpPr>
          <p:nvPr/>
        </p:nvCxnSpPr>
        <p:spPr>
          <a:xfrm flipV="1">
            <a:off x="7593013" y="5387976"/>
            <a:ext cx="404812" cy="31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cxnSpLocks noChangeShapeType="1"/>
            <a:stCxn id="9" idx="4"/>
          </p:cNvCxnSpPr>
          <p:nvPr/>
        </p:nvCxnSpPr>
        <p:spPr bwMode="auto">
          <a:xfrm flipH="1">
            <a:off x="6581776" y="5848350"/>
            <a:ext cx="100806" cy="53498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06" name="Straight Arrow Connector 105"/>
          <p:cNvCxnSpPr>
            <a:stCxn id="9" idx="5"/>
          </p:cNvCxnSpPr>
          <p:nvPr/>
        </p:nvCxnSpPr>
        <p:spPr>
          <a:xfrm>
            <a:off x="7326354" y="5714439"/>
            <a:ext cx="266659" cy="3958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cxnSpLocks noChangeShapeType="1"/>
            <a:stCxn id="9" idx="3"/>
          </p:cNvCxnSpPr>
          <p:nvPr/>
        </p:nvCxnSpPr>
        <p:spPr bwMode="auto">
          <a:xfrm flipH="1">
            <a:off x="5599113" y="5714439"/>
            <a:ext cx="439696" cy="402199"/>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10" name="Straight Arrow Connector 109"/>
          <p:cNvCxnSpPr>
            <a:cxnSpLocks noChangeShapeType="1"/>
            <a:stCxn id="9" idx="2"/>
          </p:cNvCxnSpPr>
          <p:nvPr/>
        </p:nvCxnSpPr>
        <p:spPr bwMode="auto">
          <a:xfrm flipH="1" flipV="1">
            <a:off x="5216526" y="5384800"/>
            <a:ext cx="555624" cy="635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13" name="Straight Arrow Connector 112"/>
          <p:cNvCxnSpPr>
            <a:stCxn id="10" idx="5"/>
          </p:cNvCxnSpPr>
          <p:nvPr/>
        </p:nvCxnSpPr>
        <p:spPr>
          <a:xfrm>
            <a:off x="3116263" y="5749925"/>
            <a:ext cx="385762" cy="366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 name="Straight Arrow Connector 114"/>
          <p:cNvCxnSpPr>
            <a:cxnSpLocks noChangeShapeType="1"/>
            <a:stCxn id="10" idx="4"/>
          </p:cNvCxnSpPr>
          <p:nvPr/>
        </p:nvCxnSpPr>
        <p:spPr bwMode="auto">
          <a:xfrm flipH="1">
            <a:off x="2527300" y="5888038"/>
            <a:ext cx="1588" cy="49530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18" name="Straight Arrow Connector 117"/>
          <p:cNvCxnSpPr>
            <a:cxnSpLocks noChangeShapeType="1"/>
            <a:stCxn id="10" idx="2"/>
          </p:cNvCxnSpPr>
          <p:nvPr/>
        </p:nvCxnSpPr>
        <p:spPr bwMode="auto">
          <a:xfrm flipH="1">
            <a:off x="1152525" y="5405438"/>
            <a:ext cx="531813" cy="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22" name="Straight Arrow Connector 121"/>
          <p:cNvCxnSpPr>
            <a:cxnSpLocks noChangeShapeType="1"/>
            <a:stCxn id="10" idx="6"/>
          </p:cNvCxnSpPr>
          <p:nvPr/>
        </p:nvCxnSpPr>
        <p:spPr bwMode="auto">
          <a:xfrm>
            <a:off x="3371850" y="5405438"/>
            <a:ext cx="549275" cy="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124" name="Straight Arrow Connector 123"/>
          <p:cNvCxnSpPr>
            <a:cxnSpLocks noChangeShapeType="1"/>
            <a:stCxn id="10" idx="3"/>
          </p:cNvCxnSpPr>
          <p:nvPr/>
        </p:nvCxnSpPr>
        <p:spPr bwMode="auto">
          <a:xfrm flipH="1">
            <a:off x="1471613" y="5749925"/>
            <a:ext cx="468312" cy="373063"/>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sp>
        <p:nvSpPr>
          <p:cNvPr id="127" name="TextBox 126"/>
          <p:cNvSpPr txBox="1">
            <a:spLocks noChangeArrowheads="1"/>
          </p:cNvSpPr>
          <p:nvPr/>
        </p:nvSpPr>
        <p:spPr bwMode="auto">
          <a:xfrm>
            <a:off x="211138" y="206375"/>
            <a:ext cx="3824287"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GB" sz="2800" b="1">
                <a:latin typeface="Calibri" pitchFamily="34" charset="0"/>
              </a:rPr>
              <a:t>Building professional networks</a:t>
            </a:r>
          </a:p>
        </p:txBody>
      </p:sp>
      <p:sp>
        <p:nvSpPr>
          <p:cNvPr id="42" name="Oval 41"/>
          <p:cNvSpPr/>
          <p:nvPr/>
        </p:nvSpPr>
        <p:spPr>
          <a:xfrm>
            <a:off x="5463088" y="1036638"/>
            <a:ext cx="1647825"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1600" dirty="0" smtClean="0"/>
              <a:t>Benefits agency</a:t>
            </a:r>
            <a:endParaRPr lang="en-GB" sz="1600" dirty="0"/>
          </a:p>
        </p:txBody>
      </p:sp>
      <p:cxnSp>
        <p:nvCxnSpPr>
          <p:cNvPr id="48" name="Straight Arrow Connector 47"/>
          <p:cNvCxnSpPr>
            <a:cxnSpLocks noChangeShapeType="1"/>
          </p:cNvCxnSpPr>
          <p:nvPr/>
        </p:nvCxnSpPr>
        <p:spPr bwMode="auto">
          <a:xfrm flipH="1">
            <a:off x="5032375" y="1685926"/>
            <a:ext cx="368300" cy="322262"/>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49" name="Straight Arrow Connector 48"/>
          <p:cNvCxnSpPr/>
          <p:nvPr/>
        </p:nvCxnSpPr>
        <p:spPr>
          <a:xfrm>
            <a:off x="7005638" y="1785938"/>
            <a:ext cx="323850" cy="330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noChangeShapeType="1"/>
          </p:cNvCxnSpPr>
          <p:nvPr/>
        </p:nvCxnSpPr>
        <p:spPr bwMode="auto">
          <a:xfrm flipV="1">
            <a:off x="6271679" y="409575"/>
            <a:ext cx="14288" cy="539750"/>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cxnSp>
        <p:nvCxnSpPr>
          <p:cNvPr id="51" name="Straight Arrow Connector 50"/>
          <p:cNvCxnSpPr>
            <a:cxnSpLocks noChangeShapeType="1"/>
          </p:cNvCxnSpPr>
          <p:nvPr/>
        </p:nvCxnSpPr>
        <p:spPr bwMode="auto">
          <a:xfrm flipH="1" flipV="1">
            <a:off x="3323410" y="2182792"/>
            <a:ext cx="300037" cy="388938"/>
          </a:xfrm>
          <a:prstGeom prst="straightConnector1">
            <a:avLst/>
          </a:prstGeom>
          <a:noFill/>
          <a:ln w="9525" algn="ctr">
            <a:solidFill>
              <a:srgbClr val="4A7EBB"/>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4016438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500" fill="hold"/>
                                        <p:tgtEl>
                                          <p:spTgt spid="16"/>
                                        </p:tgtEl>
                                        <p:attrNameLst>
                                          <p:attrName>ppt_w</p:attrName>
                                        </p:attrNameLst>
                                      </p:cBhvr>
                                      <p:tavLst>
                                        <p:tav tm="0">
                                          <p:val>
                                            <p:fltVal val="0"/>
                                          </p:val>
                                        </p:tav>
                                        <p:tav tm="100000">
                                          <p:val>
                                            <p:strVal val="#ppt_w"/>
                                          </p:val>
                                        </p:tav>
                                      </p:tavLst>
                                    </p:anim>
                                    <p:anim calcmode="lin" valueType="num">
                                      <p:cBhvr>
                                        <p:cTn id="15" dur="500" fill="hold"/>
                                        <p:tgtEl>
                                          <p:spTgt spid="16"/>
                                        </p:tgtEl>
                                        <p:attrNameLst>
                                          <p:attrName>ppt_h</p:attrName>
                                        </p:attrNameLst>
                                      </p:cBhvr>
                                      <p:tavLst>
                                        <p:tav tm="0">
                                          <p:val>
                                            <p:fltVal val="0"/>
                                          </p:val>
                                        </p:tav>
                                        <p:tav tm="100000">
                                          <p:val>
                                            <p:strVal val="#ppt_h"/>
                                          </p:val>
                                        </p:tav>
                                      </p:tavLst>
                                    </p:anim>
                                    <p:animEffect transition="in" filter="fade">
                                      <p:cBhvr>
                                        <p:cTn id="16" dur="500"/>
                                        <p:tgtEl>
                                          <p:spTgt spid="16"/>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72"/>
                                        </p:tgtEl>
                                        <p:attrNameLst>
                                          <p:attrName>style.visibility</p:attrName>
                                        </p:attrNameLst>
                                      </p:cBhvr>
                                      <p:to>
                                        <p:strVal val="visible"/>
                                      </p:to>
                                    </p:set>
                                    <p:animEffect transition="in" filter="fade">
                                      <p:cBhvr>
                                        <p:cTn id="20" dur="500"/>
                                        <p:tgtEl>
                                          <p:spTgt spid="72"/>
                                        </p:tgtEl>
                                      </p:cBhvr>
                                    </p:animEffect>
                                  </p:childTnLst>
                                </p:cTn>
                              </p:par>
                              <p:par>
                                <p:cTn id="21" presetID="53"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fltVal val="0"/>
                                          </p:val>
                                        </p:tav>
                                        <p:tav tm="100000">
                                          <p:val>
                                            <p:strVal val="#ppt_w"/>
                                          </p:val>
                                        </p:tav>
                                      </p:tavLst>
                                    </p:anim>
                                    <p:anim calcmode="lin" valueType="num">
                                      <p:cBhvr>
                                        <p:cTn id="24" dur="500" fill="hold"/>
                                        <p:tgtEl>
                                          <p:spTgt spid="7"/>
                                        </p:tgtEl>
                                        <p:attrNameLst>
                                          <p:attrName>ppt_h</p:attrName>
                                        </p:attrNameLst>
                                      </p:cBhvr>
                                      <p:tavLst>
                                        <p:tav tm="0">
                                          <p:val>
                                            <p:fltVal val="0"/>
                                          </p:val>
                                        </p:tav>
                                        <p:tav tm="100000">
                                          <p:val>
                                            <p:strVal val="#ppt_h"/>
                                          </p:val>
                                        </p:tav>
                                      </p:tavLst>
                                    </p:anim>
                                    <p:animEffect transition="in" filter="fade">
                                      <p:cBhvr>
                                        <p:cTn id="25" dur="500"/>
                                        <p:tgtEl>
                                          <p:spTgt spid="7"/>
                                        </p:tgtEl>
                                      </p:cBhvr>
                                    </p:animEffect>
                                  </p:childTnLst>
                                </p:cTn>
                              </p:par>
                            </p:childTnLst>
                          </p:cTn>
                        </p:par>
                        <p:par>
                          <p:cTn id="26" fill="hold">
                            <p:stCondLst>
                              <p:cond delay="1000"/>
                            </p:stCondLst>
                            <p:childTnLst>
                              <p:par>
                                <p:cTn id="27" presetID="10" presetClass="entr" presetSubtype="0" fill="hold" nodeType="afterEffect">
                                  <p:stCondLst>
                                    <p:cond delay="0"/>
                                  </p:stCondLst>
                                  <p:childTnLst>
                                    <p:set>
                                      <p:cBhvr>
                                        <p:cTn id="28" dur="1" fill="hold">
                                          <p:stCondLst>
                                            <p:cond delay="0"/>
                                          </p:stCondLst>
                                        </p:cTn>
                                        <p:tgtEl>
                                          <p:spTgt spid="82"/>
                                        </p:tgtEl>
                                        <p:attrNameLst>
                                          <p:attrName>style.visibility</p:attrName>
                                        </p:attrNameLst>
                                      </p:cBhvr>
                                      <p:to>
                                        <p:strVal val="visible"/>
                                      </p:to>
                                    </p:set>
                                    <p:animEffect transition="in" filter="fade">
                                      <p:cBhvr>
                                        <p:cTn id="29" dur="500"/>
                                        <p:tgtEl>
                                          <p:spTgt spid="82"/>
                                        </p:tgtEl>
                                      </p:cBhvr>
                                    </p:animEffect>
                                  </p:childTnLst>
                                </p:cTn>
                              </p:par>
                            </p:childTnLst>
                          </p:cTn>
                        </p:par>
                        <p:par>
                          <p:cTn id="30" fill="hold">
                            <p:stCondLst>
                              <p:cond delay="1500"/>
                            </p:stCondLst>
                            <p:childTnLst>
                              <p:par>
                                <p:cTn id="31" presetID="10" presetClass="entr" presetSubtype="0" fill="hold" nodeType="afterEffect">
                                  <p:stCondLst>
                                    <p:cond delay="0"/>
                                  </p:stCondLst>
                                  <p:childTnLst>
                                    <p:set>
                                      <p:cBhvr>
                                        <p:cTn id="32" dur="1" fill="hold">
                                          <p:stCondLst>
                                            <p:cond delay="0"/>
                                          </p:stCondLst>
                                        </p:cTn>
                                        <p:tgtEl>
                                          <p:spTgt spid="85"/>
                                        </p:tgtEl>
                                        <p:attrNameLst>
                                          <p:attrName>style.visibility</p:attrName>
                                        </p:attrNameLst>
                                      </p:cBhvr>
                                      <p:to>
                                        <p:strVal val="visible"/>
                                      </p:to>
                                    </p:set>
                                    <p:animEffect transition="in" filter="fade">
                                      <p:cBhvr>
                                        <p:cTn id="33" dur="500"/>
                                        <p:tgtEl>
                                          <p:spTgt spid="85"/>
                                        </p:tgtEl>
                                      </p:cBhvr>
                                    </p:animEffect>
                                  </p:childTnLst>
                                </p:cTn>
                              </p:par>
                            </p:childTnLst>
                          </p:cTn>
                        </p:par>
                        <p:par>
                          <p:cTn id="34" fill="hold">
                            <p:stCondLst>
                              <p:cond delay="2000"/>
                            </p:stCondLst>
                            <p:childTnLst>
                              <p:par>
                                <p:cTn id="35" presetID="10" presetClass="entr" presetSubtype="0" fill="hold" nodeType="afterEffect">
                                  <p:stCondLst>
                                    <p:cond delay="0"/>
                                  </p:stCondLst>
                                  <p:childTnLst>
                                    <p:set>
                                      <p:cBhvr>
                                        <p:cTn id="36" dur="1" fill="hold">
                                          <p:stCondLst>
                                            <p:cond delay="0"/>
                                          </p:stCondLst>
                                        </p:cTn>
                                        <p:tgtEl>
                                          <p:spTgt spid="75"/>
                                        </p:tgtEl>
                                        <p:attrNameLst>
                                          <p:attrName>style.visibility</p:attrName>
                                        </p:attrNameLst>
                                      </p:cBhvr>
                                      <p:to>
                                        <p:strVal val="visible"/>
                                      </p:to>
                                    </p:set>
                                    <p:animEffect transition="in" filter="fade">
                                      <p:cBhvr>
                                        <p:cTn id="37" dur="500"/>
                                        <p:tgtEl>
                                          <p:spTgt spid="75"/>
                                        </p:tgtEl>
                                      </p:cBhvr>
                                    </p:animEffect>
                                  </p:childTnLst>
                                </p:cTn>
                              </p:par>
                              <p:par>
                                <p:cTn id="38" presetID="53" presetClass="entr" presetSubtype="0" fill="hold" grpId="0" nodeType="with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animEffect transition="in" filter="fade">
                                      <p:cBhvr>
                                        <p:cTn id="42" dur="500"/>
                                        <p:tgtEl>
                                          <p:spTgt spid="8"/>
                                        </p:tgtEl>
                                      </p:cBhvr>
                                    </p:animEffect>
                                  </p:childTnLst>
                                </p:cTn>
                              </p:par>
                            </p:childTnLst>
                          </p:cTn>
                        </p:par>
                        <p:par>
                          <p:cTn id="43" fill="hold" nodeType="afterGroup">
                            <p:stCondLst>
                              <p:cond delay="2500"/>
                            </p:stCondLst>
                            <p:childTnLst>
                              <p:par>
                                <p:cTn id="44" presetID="10" presetClass="entr" presetSubtype="0" fill="hold" nodeType="afterEffect">
                                  <p:stCondLst>
                                    <p:cond delay="0"/>
                                  </p:stCondLst>
                                  <p:childTnLst>
                                    <p:set>
                                      <p:cBhvr>
                                        <p:cTn id="45" dur="1" fill="hold">
                                          <p:stCondLst>
                                            <p:cond delay="0"/>
                                          </p:stCondLst>
                                        </p:cTn>
                                        <p:tgtEl>
                                          <p:spTgt spid="44"/>
                                        </p:tgtEl>
                                        <p:attrNameLst>
                                          <p:attrName>style.visibility</p:attrName>
                                        </p:attrNameLst>
                                      </p:cBhvr>
                                      <p:to>
                                        <p:strVal val="visible"/>
                                      </p:to>
                                    </p:set>
                                    <p:animEffect transition="in" filter="fade">
                                      <p:cBhvr>
                                        <p:cTn id="46" dur="500"/>
                                        <p:tgtEl>
                                          <p:spTgt spid="44"/>
                                        </p:tgtEl>
                                      </p:cBhvr>
                                    </p:animEffect>
                                  </p:childTnLst>
                                </p:cTn>
                              </p:par>
                            </p:childTnLst>
                          </p:cTn>
                        </p:par>
                        <p:par>
                          <p:cTn id="47" fill="hold">
                            <p:stCondLst>
                              <p:cond delay="3000"/>
                            </p:stCondLst>
                            <p:childTnLst>
                              <p:par>
                                <p:cTn id="48" presetID="10" presetClass="entr" presetSubtype="0" fill="hold" nodeType="afterEffect">
                                  <p:stCondLst>
                                    <p:cond delay="0"/>
                                  </p:stCondLst>
                                  <p:childTnLst>
                                    <p:set>
                                      <p:cBhvr>
                                        <p:cTn id="49" dur="1" fill="hold">
                                          <p:stCondLst>
                                            <p:cond delay="0"/>
                                          </p:stCondLst>
                                        </p:cTn>
                                        <p:tgtEl>
                                          <p:spTgt spid="69"/>
                                        </p:tgtEl>
                                        <p:attrNameLst>
                                          <p:attrName>style.visibility</p:attrName>
                                        </p:attrNameLst>
                                      </p:cBhvr>
                                      <p:to>
                                        <p:strVal val="visible"/>
                                      </p:to>
                                    </p:set>
                                    <p:animEffect transition="in" filter="fade">
                                      <p:cBhvr>
                                        <p:cTn id="50" dur="500"/>
                                        <p:tgtEl>
                                          <p:spTgt spid="69"/>
                                        </p:tgtEl>
                                      </p:cBhvr>
                                    </p:animEffect>
                                  </p:childTnLst>
                                </p:cTn>
                              </p:par>
                            </p:childTnLst>
                          </p:cTn>
                        </p:par>
                        <p:par>
                          <p:cTn id="51" fill="hold" nodeType="afterGroup">
                            <p:stCondLst>
                              <p:cond delay="3500"/>
                            </p:stCondLst>
                            <p:childTnLst>
                              <p:par>
                                <p:cTn id="52" presetID="10" presetClass="entr" presetSubtype="0" fill="hold" nodeType="afterEffect">
                                  <p:stCondLst>
                                    <p:cond delay="0"/>
                                  </p:stCondLst>
                                  <p:childTnLst>
                                    <p:set>
                                      <p:cBhvr>
                                        <p:cTn id="53" dur="1" fill="hold">
                                          <p:stCondLst>
                                            <p:cond delay="0"/>
                                          </p:stCondLst>
                                        </p:cTn>
                                        <p:tgtEl>
                                          <p:spTgt spid="55"/>
                                        </p:tgtEl>
                                        <p:attrNameLst>
                                          <p:attrName>style.visibility</p:attrName>
                                        </p:attrNameLst>
                                      </p:cBhvr>
                                      <p:to>
                                        <p:strVal val="visible"/>
                                      </p:to>
                                    </p:set>
                                    <p:animEffect transition="in" filter="fade">
                                      <p:cBhvr>
                                        <p:cTn id="54" dur="500"/>
                                        <p:tgtEl>
                                          <p:spTgt spid="55"/>
                                        </p:tgtEl>
                                      </p:cBhvr>
                                    </p:animEffect>
                                  </p:childTnLst>
                                </p:cTn>
                              </p:par>
                            </p:childTnLst>
                          </p:cTn>
                        </p:par>
                        <p:par>
                          <p:cTn id="55" fill="hold" nodeType="afterGroup">
                            <p:stCondLst>
                              <p:cond delay="4000"/>
                            </p:stCondLst>
                            <p:childTnLst>
                              <p:par>
                                <p:cTn id="56" presetID="10" presetClass="entr" presetSubtype="0" fill="hold" nodeType="after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childTnLst>
                          </p:cTn>
                        </p:par>
                        <p:par>
                          <p:cTn id="59" fill="hold" nodeType="afterGroup">
                            <p:stCondLst>
                              <p:cond delay="4500"/>
                            </p:stCondLst>
                            <p:childTnLst>
                              <p:par>
                                <p:cTn id="60" presetID="10" presetClass="entr" presetSubtype="0" fill="hold" nodeType="afterEffect">
                                  <p:stCondLst>
                                    <p:cond delay="0"/>
                                  </p:stCondLst>
                                  <p:childTnLst>
                                    <p:set>
                                      <p:cBhvr>
                                        <p:cTn id="61" dur="1" fill="hold">
                                          <p:stCondLst>
                                            <p:cond delay="0"/>
                                          </p:stCondLst>
                                        </p:cTn>
                                        <p:tgtEl>
                                          <p:spTgt spid="65"/>
                                        </p:tgtEl>
                                        <p:attrNameLst>
                                          <p:attrName>style.visibility</p:attrName>
                                        </p:attrNameLst>
                                      </p:cBhvr>
                                      <p:to>
                                        <p:strVal val="visible"/>
                                      </p:to>
                                    </p:set>
                                    <p:animEffect transition="in" filter="fade">
                                      <p:cBhvr>
                                        <p:cTn id="62" dur="500"/>
                                        <p:tgtEl>
                                          <p:spTgt spid="65"/>
                                        </p:tgtEl>
                                      </p:cBhvr>
                                    </p:animEffect>
                                  </p:childTnLst>
                                </p:cTn>
                              </p:par>
                            </p:childTnLst>
                          </p:cTn>
                        </p:par>
                        <p:par>
                          <p:cTn id="63" fill="hold" nodeType="afterGroup">
                            <p:stCondLst>
                              <p:cond delay="5000"/>
                            </p:stCondLst>
                            <p:childTnLst>
                              <p:par>
                                <p:cTn id="64" presetID="10" presetClass="entr" presetSubtype="0" fill="hold" nodeType="afterEffect">
                                  <p:stCondLst>
                                    <p:cond delay="0"/>
                                  </p:stCondLst>
                                  <p:childTnLst>
                                    <p:set>
                                      <p:cBhvr>
                                        <p:cTn id="65" dur="1" fill="hold">
                                          <p:stCondLst>
                                            <p:cond delay="0"/>
                                          </p:stCondLst>
                                        </p:cTn>
                                        <p:tgtEl>
                                          <p:spTgt spid="61"/>
                                        </p:tgtEl>
                                        <p:attrNameLst>
                                          <p:attrName>style.visibility</p:attrName>
                                        </p:attrNameLst>
                                      </p:cBhvr>
                                      <p:to>
                                        <p:strVal val="visible"/>
                                      </p:to>
                                    </p:set>
                                    <p:animEffect transition="in" filter="fade">
                                      <p:cBhvr>
                                        <p:cTn id="66" dur="500"/>
                                        <p:tgtEl>
                                          <p:spTgt spid="61"/>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53" presetClass="entr" presetSubtype="0" fill="hold" nodeType="clickEffect">
                                  <p:stCondLst>
                                    <p:cond delay="0"/>
                                  </p:stCondLst>
                                  <p:childTnLst>
                                    <p:set>
                                      <p:cBhvr>
                                        <p:cTn id="70" dur="1" fill="hold">
                                          <p:stCondLst>
                                            <p:cond delay="0"/>
                                          </p:stCondLst>
                                        </p:cTn>
                                        <p:tgtEl>
                                          <p:spTgt spid="26"/>
                                        </p:tgtEl>
                                        <p:attrNameLst>
                                          <p:attrName>style.visibility</p:attrName>
                                        </p:attrNameLst>
                                      </p:cBhvr>
                                      <p:to>
                                        <p:strVal val="visible"/>
                                      </p:to>
                                    </p:set>
                                    <p:anim calcmode="lin" valueType="num">
                                      <p:cBhvr>
                                        <p:cTn id="71" dur="500" fill="hold"/>
                                        <p:tgtEl>
                                          <p:spTgt spid="26"/>
                                        </p:tgtEl>
                                        <p:attrNameLst>
                                          <p:attrName>ppt_w</p:attrName>
                                        </p:attrNameLst>
                                      </p:cBhvr>
                                      <p:tavLst>
                                        <p:tav tm="0">
                                          <p:val>
                                            <p:fltVal val="0"/>
                                          </p:val>
                                        </p:tav>
                                        <p:tav tm="100000">
                                          <p:val>
                                            <p:strVal val="#ppt_w"/>
                                          </p:val>
                                        </p:tav>
                                      </p:tavLst>
                                    </p:anim>
                                    <p:anim calcmode="lin" valueType="num">
                                      <p:cBhvr>
                                        <p:cTn id="72" dur="500" fill="hold"/>
                                        <p:tgtEl>
                                          <p:spTgt spid="26"/>
                                        </p:tgtEl>
                                        <p:attrNameLst>
                                          <p:attrName>ppt_h</p:attrName>
                                        </p:attrNameLst>
                                      </p:cBhvr>
                                      <p:tavLst>
                                        <p:tav tm="0">
                                          <p:val>
                                            <p:fltVal val="0"/>
                                          </p:val>
                                        </p:tav>
                                        <p:tav tm="100000">
                                          <p:val>
                                            <p:strVal val="#ppt_h"/>
                                          </p:val>
                                        </p:tav>
                                      </p:tavLst>
                                    </p:anim>
                                    <p:animEffect transition="in" filter="fade">
                                      <p:cBhvr>
                                        <p:cTn id="73" dur="500"/>
                                        <p:tgtEl>
                                          <p:spTgt spid="26"/>
                                        </p:tgtEl>
                                      </p:cBhvr>
                                    </p:animEffect>
                                  </p:childTnLst>
                                </p:cTn>
                              </p:par>
                              <p:par>
                                <p:cTn id="74" presetID="53" presetClass="entr" presetSubtype="0" fill="hold" grpId="0" nodeType="withEffect">
                                  <p:stCondLst>
                                    <p:cond delay="0"/>
                                  </p:stCondLst>
                                  <p:childTnLst>
                                    <p:set>
                                      <p:cBhvr>
                                        <p:cTn id="75" dur="1" fill="hold">
                                          <p:stCondLst>
                                            <p:cond delay="0"/>
                                          </p:stCondLst>
                                        </p:cTn>
                                        <p:tgtEl>
                                          <p:spTgt spid="9"/>
                                        </p:tgtEl>
                                        <p:attrNameLst>
                                          <p:attrName>style.visibility</p:attrName>
                                        </p:attrNameLst>
                                      </p:cBhvr>
                                      <p:to>
                                        <p:strVal val="visible"/>
                                      </p:to>
                                    </p:set>
                                    <p:anim calcmode="lin" valueType="num">
                                      <p:cBhvr>
                                        <p:cTn id="76" dur="500" fill="hold"/>
                                        <p:tgtEl>
                                          <p:spTgt spid="9"/>
                                        </p:tgtEl>
                                        <p:attrNameLst>
                                          <p:attrName>ppt_w</p:attrName>
                                        </p:attrNameLst>
                                      </p:cBhvr>
                                      <p:tavLst>
                                        <p:tav tm="0">
                                          <p:val>
                                            <p:fltVal val="0"/>
                                          </p:val>
                                        </p:tav>
                                        <p:tav tm="100000">
                                          <p:val>
                                            <p:strVal val="#ppt_w"/>
                                          </p:val>
                                        </p:tav>
                                      </p:tavLst>
                                    </p:anim>
                                    <p:anim calcmode="lin" valueType="num">
                                      <p:cBhvr>
                                        <p:cTn id="77" dur="500" fill="hold"/>
                                        <p:tgtEl>
                                          <p:spTgt spid="9"/>
                                        </p:tgtEl>
                                        <p:attrNameLst>
                                          <p:attrName>ppt_h</p:attrName>
                                        </p:attrNameLst>
                                      </p:cBhvr>
                                      <p:tavLst>
                                        <p:tav tm="0">
                                          <p:val>
                                            <p:fltVal val="0"/>
                                          </p:val>
                                        </p:tav>
                                        <p:tav tm="100000">
                                          <p:val>
                                            <p:strVal val="#ppt_h"/>
                                          </p:val>
                                        </p:tav>
                                      </p:tavLst>
                                    </p:anim>
                                    <p:animEffect transition="in" filter="fade">
                                      <p:cBhvr>
                                        <p:cTn id="78" dur="500"/>
                                        <p:tgtEl>
                                          <p:spTgt spid="9"/>
                                        </p:tgtEl>
                                      </p:cBhvr>
                                    </p:animEffect>
                                  </p:childTnLst>
                                </p:cTn>
                              </p:par>
                            </p:childTnLst>
                          </p:cTn>
                        </p:par>
                        <p:par>
                          <p:cTn id="79" fill="hold" nodeType="afterGroup">
                            <p:stCondLst>
                              <p:cond delay="500"/>
                            </p:stCondLst>
                            <p:childTnLst>
                              <p:par>
                                <p:cTn id="80" presetID="10" presetClass="entr" presetSubtype="0" fill="hold" nodeType="afterEffect">
                                  <p:stCondLst>
                                    <p:cond delay="0"/>
                                  </p:stCondLst>
                                  <p:childTnLst>
                                    <p:set>
                                      <p:cBhvr>
                                        <p:cTn id="81" dur="1" fill="hold">
                                          <p:stCondLst>
                                            <p:cond delay="0"/>
                                          </p:stCondLst>
                                        </p:cTn>
                                        <p:tgtEl>
                                          <p:spTgt spid="102"/>
                                        </p:tgtEl>
                                        <p:attrNameLst>
                                          <p:attrName>style.visibility</p:attrName>
                                        </p:attrNameLst>
                                      </p:cBhvr>
                                      <p:to>
                                        <p:strVal val="visible"/>
                                      </p:to>
                                    </p:set>
                                    <p:animEffect transition="in" filter="fade">
                                      <p:cBhvr>
                                        <p:cTn id="82" dur="500"/>
                                        <p:tgtEl>
                                          <p:spTgt spid="102"/>
                                        </p:tgtEl>
                                      </p:cBhvr>
                                    </p:animEffect>
                                  </p:childTnLst>
                                </p:cTn>
                              </p:par>
                            </p:childTnLst>
                          </p:cTn>
                        </p:par>
                        <p:par>
                          <p:cTn id="83" fill="hold" nodeType="afterGroup">
                            <p:stCondLst>
                              <p:cond delay="1000"/>
                            </p:stCondLst>
                            <p:childTnLst>
                              <p:par>
                                <p:cTn id="84" presetID="10" presetClass="entr" presetSubtype="0" fill="hold" nodeType="afterEffect">
                                  <p:stCondLst>
                                    <p:cond delay="0"/>
                                  </p:stCondLst>
                                  <p:childTnLst>
                                    <p:set>
                                      <p:cBhvr>
                                        <p:cTn id="85" dur="1" fill="hold">
                                          <p:stCondLst>
                                            <p:cond delay="0"/>
                                          </p:stCondLst>
                                        </p:cTn>
                                        <p:tgtEl>
                                          <p:spTgt spid="106"/>
                                        </p:tgtEl>
                                        <p:attrNameLst>
                                          <p:attrName>style.visibility</p:attrName>
                                        </p:attrNameLst>
                                      </p:cBhvr>
                                      <p:to>
                                        <p:strVal val="visible"/>
                                      </p:to>
                                    </p:set>
                                    <p:animEffect transition="in" filter="fade">
                                      <p:cBhvr>
                                        <p:cTn id="86" dur="500"/>
                                        <p:tgtEl>
                                          <p:spTgt spid="106"/>
                                        </p:tgtEl>
                                      </p:cBhvr>
                                    </p:animEffect>
                                  </p:childTnLst>
                                </p:cTn>
                              </p:par>
                            </p:childTnLst>
                          </p:cTn>
                        </p:par>
                        <p:par>
                          <p:cTn id="87" fill="hold" nodeType="afterGroup">
                            <p:stCondLst>
                              <p:cond delay="1500"/>
                            </p:stCondLst>
                            <p:childTnLst>
                              <p:par>
                                <p:cTn id="88" presetID="10" presetClass="entr" presetSubtype="0" fill="hold" nodeType="afterEffect">
                                  <p:stCondLst>
                                    <p:cond delay="0"/>
                                  </p:stCondLst>
                                  <p:childTnLst>
                                    <p:set>
                                      <p:cBhvr>
                                        <p:cTn id="89" dur="1" fill="hold">
                                          <p:stCondLst>
                                            <p:cond delay="0"/>
                                          </p:stCondLst>
                                        </p:cTn>
                                        <p:tgtEl>
                                          <p:spTgt spid="104"/>
                                        </p:tgtEl>
                                        <p:attrNameLst>
                                          <p:attrName>style.visibility</p:attrName>
                                        </p:attrNameLst>
                                      </p:cBhvr>
                                      <p:to>
                                        <p:strVal val="visible"/>
                                      </p:to>
                                    </p:set>
                                    <p:animEffect transition="in" filter="fade">
                                      <p:cBhvr>
                                        <p:cTn id="90" dur="500"/>
                                        <p:tgtEl>
                                          <p:spTgt spid="104"/>
                                        </p:tgtEl>
                                      </p:cBhvr>
                                    </p:animEffect>
                                  </p:childTnLst>
                                </p:cTn>
                              </p:par>
                            </p:childTnLst>
                          </p:cTn>
                        </p:par>
                        <p:par>
                          <p:cTn id="91" fill="hold" nodeType="afterGroup">
                            <p:stCondLst>
                              <p:cond delay="2000"/>
                            </p:stCondLst>
                            <p:childTnLst>
                              <p:par>
                                <p:cTn id="92" presetID="10" presetClass="entr" presetSubtype="0" fill="hold" nodeType="afterEffect">
                                  <p:stCondLst>
                                    <p:cond delay="0"/>
                                  </p:stCondLst>
                                  <p:childTnLst>
                                    <p:set>
                                      <p:cBhvr>
                                        <p:cTn id="93" dur="1" fill="hold">
                                          <p:stCondLst>
                                            <p:cond delay="0"/>
                                          </p:stCondLst>
                                        </p:cTn>
                                        <p:tgtEl>
                                          <p:spTgt spid="108"/>
                                        </p:tgtEl>
                                        <p:attrNameLst>
                                          <p:attrName>style.visibility</p:attrName>
                                        </p:attrNameLst>
                                      </p:cBhvr>
                                      <p:to>
                                        <p:strVal val="visible"/>
                                      </p:to>
                                    </p:set>
                                    <p:animEffect transition="in" filter="fade">
                                      <p:cBhvr>
                                        <p:cTn id="94" dur="500"/>
                                        <p:tgtEl>
                                          <p:spTgt spid="108"/>
                                        </p:tgtEl>
                                      </p:cBhvr>
                                    </p:animEffect>
                                  </p:childTnLst>
                                </p:cTn>
                              </p:par>
                            </p:childTnLst>
                          </p:cTn>
                        </p:par>
                        <p:par>
                          <p:cTn id="95" fill="hold" nodeType="afterGroup">
                            <p:stCondLst>
                              <p:cond delay="2500"/>
                            </p:stCondLst>
                            <p:childTnLst>
                              <p:par>
                                <p:cTn id="96" presetID="10" presetClass="entr" presetSubtype="0" fill="hold" nodeType="afterEffect">
                                  <p:stCondLst>
                                    <p:cond delay="0"/>
                                  </p:stCondLst>
                                  <p:childTnLst>
                                    <p:set>
                                      <p:cBhvr>
                                        <p:cTn id="97" dur="1" fill="hold">
                                          <p:stCondLst>
                                            <p:cond delay="0"/>
                                          </p:stCondLst>
                                        </p:cTn>
                                        <p:tgtEl>
                                          <p:spTgt spid="110"/>
                                        </p:tgtEl>
                                        <p:attrNameLst>
                                          <p:attrName>style.visibility</p:attrName>
                                        </p:attrNameLst>
                                      </p:cBhvr>
                                      <p:to>
                                        <p:strVal val="visible"/>
                                      </p:to>
                                    </p:set>
                                    <p:animEffect transition="in" filter="fade">
                                      <p:cBhvr>
                                        <p:cTn id="98" dur="500"/>
                                        <p:tgtEl>
                                          <p:spTgt spid="110"/>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53" presetClass="entr" presetSubtype="0" fill="hold" nodeType="clickEffect">
                                  <p:stCondLst>
                                    <p:cond delay="0"/>
                                  </p:stCondLst>
                                  <p:childTnLst>
                                    <p:set>
                                      <p:cBhvr>
                                        <p:cTn id="102" dur="1" fill="hold">
                                          <p:stCondLst>
                                            <p:cond delay="0"/>
                                          </p:stCondLst>
                                        </p:cTn>
                                        <p:tgtEl>
                                          <p:spTgt spid="29"/>
                                        </p:tgtEl>
                                        <p:attrNameLst>
                                          <p:attrName>style.visibility</p:attrName>
                                        </p:attrNameLst>
                                      </p:cBhvr>
                                      <p:to>
                                        <p:strVal val="visible"/>
                                      </p:to>
                                    </p:set>
                                    <p:anim calcmode="lin" valueType="num">
                                      <p:cBhvr>
                                        <p:cTn id="103" dur="500" fill="hold"/>
                                        <p:tgtEl>
                                          <p:spTgt spid="29"/>
                                        </p:tgtEl>
                                        <p:attrNameLst>
                                          <p:attrName>ppt_w</p:attrName>
                                        </p:attrNameLst>
                                      </p:cBhvr>
                                      <p:tavLst>
                                        <p:tav tm="0">
                                          <p:val>
                                            <p:fltVal val="0"/>
                                          </p:val>
                                        </p:tav>
                                        <p:tav tm="100000">
                                          <p:val>
                                            <p:strVal val="#ppt_w"/>
                                          </p:val>
                                        </p:tav>
                                      </p:tavLst>
                                    </p:anim>
                                    <p:anim calcmode="lin" valueType="num">
                                      <p:cBhvr>
                                        <p:cTn id="104" dur="500" fill="hold"/>
                                        <p:tgtEl>
                                          <p:spTgt spid="29"/>
                                        </p:tgtEl>
                                        <p:attrNameLst>
                                          <p:attrName>ppt_h</p:attrName>
                                        </p:attrNameLst>
                                      </p:cBhvr>
                                      <p:tavLst>
                                        <p:tav tm="0">
                                          <p:val>
                                            <p:fltVal val="0"/>
                                          </p:val>
                                        </p:tav>
                                        <p:tav tm="100000">
                                          <p:val>
                                            <p:strVal val="#ppt_h"/>
                                          </p:val>
                                        </p:tav>
                                      </p:tavLst>
                                    </p:anim>
                                    <p:animEffect transition="in" filter="fade">
                                      <p:cBhvr>
                                        <p:cTn id="105" dur="500"/>
                                        <p:tgtEl>
                                          <p:spTgt spid="29"/>
                                        </p:tgtEl>
                                      </p:cBhvr>
                                    </p:animEffect>
                                  </p:childTnLst>
                                </p:cTn>
                              </p:par>
                              <p:par>
                                <p:cTn id="106" presetID="53" presetClass="entr" presetSubtype="0" fill="hold" grpId="0" nodeType="withEffect">
                                  <p:stCondLst>
                                    <p:cond delay="0"/>
                                  </p:stCondLst>
                                  <p:childTnLst>
                                    <p:set>
                                      <p:cBhvr>
                                        <p:cTn id="107" dur="1" fill="hold">
                                          <p:stCondLst>
                                            <p:cond delay="0"/>
                                          </p:stCondLst>
                                        </p:cTn>
                                        <p:tgtEl>
                                          <p:spTgt spid="10"/>
                                        </p:tgtEl>
                                        <p:attrNameLst>
                                          <p:attrName>style.visibility</p:attrName>
                                        </p:attrNameLst>
                                      </p:cBhvr>
                                      <p:to>
                                        <p:strVal val="visible"/>
                                      </p:to>
                                    </p:set>
                                    <p:anim calcmode="lin" valueType="num">
                                      <p:cBhvr>
                                        <p:cTn id="108" dur="500" fill="hold"/>
                                        <p:tgtEl>
                                          <p:spTgt spid="10"/>
                                        </p:tgtEl>
                                        <p:attrNameLst>
                                          <p:attrName>ppt_w</p:attrName>
                                        </p:attrNameLst>
                                      </p:cBhvr>
                                      <p:tavLst>
                                        <p:tav tm="0">
                                          <p:val>
                                            <p:fltVal val="0"/>
                                          </p:val>
                                        </p:tav>
                                        <p:tav tm="100000">
                                          <p:val>
                                            <p:strVal val="#ppt_w"/>
                                          </p:val>
                                        </p:tav>
                                      </p:tavLst>
                                    </p:anim>
                                    <p:anim calcmode="lin" valueType="num">
                                      <p:cBhvr>
                                        <p:cTn id="109" dur="500" fill="hold"/>
                                        <p:tgtEl>
                                          <p:spTgt spid="10"/>
                                        </p:tgtEl>
                                        <p:attrNameLst>
                                          <p:attrName>ppt_h</p:attrName>
                                        </p:attrNameLst>
                                      </p:cBhvr>
                                      <p:tavLst>
                                        <p:tav tm="0">
                                          <p:val>
                                            <p:fltVal val="0"/>
                                          </p:val>
                                        </p:tav>
                                        <p:tav tm="100000">
                                          <p:val>
                                            <p:strVal val="#ppt_h"/>
                                          </p:val>
                                        </p:tav>
                                      </p:tavLst>
                                    </p:anim>
                                    <p:animEffect transition="in" filter="fade">
                                      <p:cBhvr>
                                        <p:cTn id="110" dur="500"/>
                                        <p:tgtEl>
                                          <p:spTgt spid="10"/>
                                        </p:tgtEl>
                                      </p:cBhvr>
                                    </p:animEffect>
                                  </p:childTnLst>
                                </p:cTn>
                              </p:par>
                            </p:childTnLst>
                          </p:cTn>
                        </p:par>
                        <p:par>
                          <p:cTn id="111" fill="hold" nodeType="afterGroup">
                            <p:stCondLst>
                              <p:cond delay="500"/>
                            </p:stCondLst>
                            <p:childTnLst>
                              <p:par>
                                <p:cTn id="112" presetID="10" presetClass="entr" presetSubtype="0" fill="hold" nodeType="afterEffect">
                                  <p:stCondLst>
                                    <p:cond delay="0"/>
                                  </p:stCondLst>
                                  <p:childTnLst>
                                    <p:set>
                                      <p:cBhvr>
                                        <p:cTn id="113" dur="1" fill="hold">
                                          <p:stCondLst>
                                            <p:cond delay="0"/>
                                          </p:stCondLst>
                                        </p:cTn>
                                        <p:tgtEl>
                                          <p:spTgt spid="122"/>
                                        </p:tgtEl>
                                        <p:attrNameLst>
                                          <p:attrName>style.visibility</p:attrName>
                                        </p:attrNameLst>
                                      </p:cBhvr>
                                      <p:to>
                                        <p:strVal val="visible"/>
                                      </p:to>
                                    </p:set>
                                    <p:animEffect transition="in" filter="fade">
                                      <p:cBhvr>
                                        <p:cTn id="114" dur="500"/>
                                        <p:tgtEl>
                                          <p:spTgt spid="122"/>
                                        </p:tgtEl>
                                      </p:cBhvr>
                                    </p:animEffect>
                                  </p:childTnLst>
                                </p:cTn>
                              </p:par>
                            </p:childTnLst>
                          </p:cTn>
                        </p:par>
                        <p:par>
                          <p:cTn id="115" fill="hold" nodeType="afterGroup">
                            <p:stCondLst>
                              <p:cond delay="1000"/>
                            </p:stCondLst>
                            <p:childTnLst>
                              <p:par>
                                <p:cTn id="116" presetID="10" presetClass="entr" presetSubtype="0" fill="hold" nodeType="afterEffect">
                                  <p:stCondLst>
                                    <p:cond delay="0"/>
                                  </p:stCondLst>
                                  <p:childTnLst>
                                    <p:set>
                                      <p:cBhvr>
                                        <p:cTn id="117" dur="1" fill="hold">
                                          <p:stCondLst>
                                            <p:cond delay="0"/>
                                          </p:stCondLst>
                                        </p:cTn>
                                        <p:tgtEl>
                                          <p:spTgt spid="113"/>
                                        </p:tgtEl>
                                        <p:attrNameLst>
                                          <p:attrName>style.visibility</p:attrName>
                                        </p:attrNameLst>
                                      </p:cBhvr>
                                      <p:to>
                                        <p:strVal val="visible"/>
                                      </p:to>
                                    </p:set>
                                    <p:animEffect transition="in" filter="fade">
                                      <p:cBhvr>
                                        <p:cTn id="118" dur="500"/>
                                        <p:tgtEl>
                                          <p:spTgt spid="113"/>
                                        </p:tgtEl>
                                      </p:cBhvr>
                                    </p:animEffect>
                                  </p:childTnLst>
                                </p:cTn>
                              </p:par>
                            </p:childTnLst>
                          </p:cTn>
                        </p:par>
                        <p:par>
                          <p:cTn id="119" fill="hold" nodeType="afterGroup">
                            <p:stCondLst>
                              <p:cond delay="1500"/>
                            </p:stCondLst>
                            <p:childTnLst>
                              <p:par>
                                <p:cTn id="120" presetID="10" presetClass="entr" presetSubtype="0" fill="hold" nodeType="afterEffect">
                                  <p:stCondLst>
                                    <p:cond delay="0"/>
                                  </p:stCondLst>
                                  <p:childTnLst>
                                    <p:set>
                                      <p:cBhvr>
                                        <p:cTn id="121" dur="1" fill="hold">
                                          <p:stCondLst>
                                            <p:cond delay="0"/>
                                          </p:stCondLst>
                                        </p:cTn>
                                        <p:tgtEl>
                                          <p:spTgt spid="115"/>
                                        </p:tgtEl>
                                        <p:attrNameLst>
                                          <p:attrName>style.visibility</p:attrName>
                                        </p:attrNameLst>
                                      </p:cBhvr>
                                      <p:to>
                                        <p:strVal val="visible"/>
                                      </p:to>
                                    </p:set>
                                    <p:animEffect transition="in" filter="fade">
                                      <p:cBhvr>
                                        <p:cTn id="122" dur="500"/>
                                        <p:tgtEl>
                                          <p:spTgt spid="115"/>
                                        </p:tgtEl>
                                      </p:cBhvr>
                                    </p:animEffect>
                                  </p:childTnLst>
                                </p:cTn>
                              </p:par>
                            </p:childTnLst>
                          </p:cTn>
                        </p:par>
                        <p:par>
                          <p:cTn id="123" fill="hold" nodeType="afterGroup">
                            <p:stCondLst>
                              <p:cond delay="2000"/>
                            </p:stCondLst>
                            <p:childTnLst>
                              <p:par>
                                <p:cTn id="124" presetID="10" presetClass="entr" presetSubtype="0" fill="hold" nodeType="afterEffect">
                                  <p:stCondLst>
                                    <p:cond delay="0"/>
                                  </p:stCondLst>
                                  <p:childTnLst>
                                    <p:set>
                                      <p:cBhvr>
                                        <p:cTn id="125" dur="1" fill="hold">
                                          <p:stCondLst>
                                            <p:cond delay="0"/>
                                          </p:stCondLst>
                                        </p:cTn>
                                        <p:tgtEl>
                                          <p:spTgt spid="124"/>
                                        </p:tgtEl>
                                        <p:attrNameLst>
                                          <p:attrName>style.visibility</p:attrName>
                                        </p:attrNameLst>
                                      </p:cBhvr>
                                      <p:to>
                                        <p:strVal val="visible"/>
                                      </p:to>
                                    </p:set>
                                    <p:animEffect transition="in" filter="fade">
                                      <p:cBhvr>
                                        <p:cTn id="126" dur="500"/>
                                        <p:tgtEl>
                                          <p:spTgt spid="124"/>
                                        </p:tgtEl>
                                      </p:cBhvr>
                                    </p:animEffect>
                                  </p:childTnLst>
                                </p:cTn>
                              </p:par>
                            </p:childTnLst>
                          </p:cTn>
                        </p:par>
                        <p:par>
                          <p:cTn id="127" fill="hold" nodeType="afterGroup">
                            <p:stCondLst>
                              <p:cond delay="2500"/>
                            </p:stCondLst>
                            <p:childTnLst>
                              <p:par>
                                <p:cTn id="128" presetID="10" presetClass="entr" presetSubtype="0" fill="hold" nodeType="afterEffect">
                                  <p:stCondLst>
                                    <p:cond delay="0"/>
                                  </p:stCondLst>
                                  <p:childTnLst>
                                    <p:set>
                                      <p:cBhvr>
                                        <p:cTn id="129" dur="1" fill="hold">
                                          <p:stCondLst>
                                            <p:cond delay="0"/>
                                          </p:stCondLst>
                                        </p:cTn>
                                        <p:tgtEl>
                                          <p:spTgt spid="118"/>
                                        </p:tgtEl>
                                        <p:attrNameLst>
                                          <p:attrName>style.visibility</p:attrName>
                                        </p:attrNameLst>
                                      </p:cBhvr>
                                      <p:to>
                                        <p:strVal val="visible"/>
                                      </p:to>
                                    </p:set>
                                    <p:animEffect transition="in" filter="fade">
                                      <p:cBhvr>
                                        <p:cTn id="130" dur="500"/>
                                        <p:tgtEl>
                                          <p:spTgt spid="118"/>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53" presetClass="entr" presetSubtype="0" fill="hold" nodeType="clickEffect">
                                  <p:stCondLst>
                                    <p:cond delay="0"/>
                                  </p:stCondLst>
                                  <p:childTnLst>
                                    <p:set>
                                      <p:cBhvr>
                                        <p:cTn id="134" dur="1" fill="hold">
                                          <p:stCondLst>
                                            <p:cond delay="0"/>
                                          </p:stCondLst>
                                        </p:cTn>
                                        <p:tgtEl>
                                          <p:spTgt spid="34"/>
                                        </p:tgtEl>
                                        <p:attrNameLst>
                                          <p:attrName>style.visibility</p:attrName>
                                        </p:attrNameLst>
                                      </p:cBhvr>
                                      <p:to>
                                        <p:strVal val="visible"/>
                                      </p:to>
                                    </p:set>
                                    <p:anim calcmode="lin" valueType="num">
                                      <p:cBhvr>
                                        <p:cTn id="135" dur="500" fill="hold"/>
                                        <p:tgtEl>
                                          <p:spTgt spid="34"/>
                                        </p:tgtEl>
                                        <p:attrNameLst>
                                          <p:attrName>ppt_w</p:attrName>
                                        </p:attrNameLst>
                                      </p:cBhvr>
                                      <p:tavLst>
                                        <p:tav tm="0">
                                          <p:val>
                                            <p:fltVal val="0"/>
                                          </p:val>
                                        </p:tav>
                                        <p:tav tm="100000">
                                          <p:val>
                                            <p:strVal val="#ppt_w"/>
                                          </p:val>
                                        </p:tav>
                                      </p:tavLst>
                                    </p:anim>
                                    <p:anim calcmode="lin" valueType="num">
                                      <p:cBhvr>
                                        <p:cTn id="136" dur="500" fill="hold"/>
                                        <p:tgtEl>
                                          <p:spTgt spid="34"/>
                                        </p:tgtEl>
                                        <p:attrNameLst>
                                          <p:attrName>ppt_h</p:attrName>
                                        </p:attrNameLst>
                                      </p:cBhvr>
                                      <p:tavLst>
                                        <p:tav tm="0">
                                          <p:val>
                                            <p:fltVal val="0"/>
                                          </p:val>
                                        </p:tav>
                                        <p:tav tm="100000">
                                          <p:val>
                                            <p:strVal val="#ppt_h"/>
                                          </p:val>
                                        </p:tav>
                                      </p:tavLst>
                                    </p:anim>
                                    <p:animEffect transition="in" filter="fade">
                                      <p:cBhvr>
                                        <p:cTn id="137" dur="500"/>
                                        <p:tgtEl>
                                          <p:spTgt spid="34"/>
                                        </p:tgtEl>
                                      </p:cBhvr>
                                    </p:animEffect>
                                  </p:childTnLst>
                                </p:cTn>
                              </p:par>
                              <p:par>
                                <p:cTn id="138" presetID="53" presetClass="entr" presetSubtype="0" fill="hold" grpId="0" nodeType="withEffect">
                                  <p:stCondLst>
                                    <p:cond delay="0"/>
                                  </p:stCondLst>
                                  <p:childTnLst>
                                    <p:set>
                                      <p:cBhvr>
                                        <p:cTn id="139" dur="1" fill="hold">
                                          <p:stCondLst>
                                            <p:cond delay="0"/>
                                          </p:stCondLst>
                                        </p:cTn>
                                        <p:tgtEl>
                                          <p:spTgt spid="11"/>
                                        </p:tgtEl>
                                        <p:attrNameLst>
                                          <p:attrName>style.visibility</p:attrName>
                                        </p:attrNameLst>
                                      </p:cBhvr>
                                      <p:to>
                                        <p:strVal val="visible"/>
                                      </p:to>
                                    </p:set>
                                    <p:anim calcmode="lin" valueType="num">
                                      <p:cBhvr>
                                        <p:cTn id="140" dur="500" fill="hold"/>
                                        <p:tgtEl>
                                          <p:spTgt spid="11"/>
                                        </p:tgtEl>
                                        <p:attrNameLst>
                                          <p:attrName>ppt_w</p:attrName>
                                        </p:attrNameLst>
                                      </p:cBhvr>
                                      <p:tavLst>
                                        <p:tav tm="0">
                                          <p:val>
                                            <p:fltVal val="0"/>
                                          </p:val>
                                        </p:tav>
                                        <p:tav tm="100000">
                                          <p:val>
                                            <p:strVal val="#ppt_w"/>
                                          </p:val>
                                        </p:tav>
                                      </p:tavLst>
                                    </p:anim>
                                    <p:anim calcmode="lin" valueType="num">
                                      <p:cBhvr>
                                        <p:cTn id="141" dur="500" fill="hold"/>
                                        <p:tgtEl>
                                          <p:spTgt spid="11"/>
                                        </p:tgtEl>
                                        <p:attrNameLst>
                                          <p:attrName>ppt_h</p:attrName>
                                        </p:attrNameLst>
                                      </p:cBhvr>
                                      <p:tavLst>
                                        <p:tav tm="0">
                                          <p:val>
                                            <p:fltVal val="0"/>
                                          </p:val>
                                        </p:tav>
                                        <p:tav tm="100000">
                                          <p:val>
                                            <p:strVal val="#ppt_h"/>
                                          </p:val>
                                        </p:tav>
                                      </p:tavLst>
                                    </p:anim>
                                    <p:animEffect transition="in" filter="fade">
                                      <p:cBhvr>
                                        <p:cTn id="142" dur="500"/>
                                        <p:tgtEl>
                                          <p:spTgt spid="11"/>
                                        </p:tgtEl>
                                      </p:cBhvr>
                                    </p:animEffect>
                                  </p:childTnLst>
                                </p:cTn>
                              </p:par>
                            </p:childTnLst>
                          </p:cTn>
                        </p:par>
                        <p:par>
                          <p:cTn id="143" fill="hold" nodeType="afterGroup">
                            <p:stCondLst>
                              <p:cond delay="500"/>
                            </p:stCondLst>
                            <p:childTnLst>
                              <p:par>
                                <p:cTn id="144" presetID="10" presetClass="entr" presetSubtype="0" fill="hold" nodeType="afterEffect">
                                  <p:stCondLst>
                                    <p:cond delay="0"/>
                                  </p:stCondLst>
                                  <p:childTnLst>
                                    <p:set>
                                      <p:cBhvr>
                                        <p:cTn id="145" dur="1" fill="hold">
                                          <p:stCondLst>
                                            <p:cond delay="0"/>
                                          </p:stCondLst>
                                        </p:cTn>
                                        <p:tgtEl>
                                          <p:spTgt spid="91"/>
                                        </p:tgtEl>
                                        <p:attrNameLst>
                                          <p:attrName>style.visibility</p:attrName>
                                        </p:attrNameLst>
                                      </p:cBhvr>
                                      <p:to>
                                        <p:strVal val="visible"/>
                                      </p:to>
                                    </p:set>
                                    <p:animEffect transition="in" filter="fade">
                                      <p:cBhvr>
                                        <p:cTn id="146" dur="500"/>
                                        <p:tgtEl>
                                          <p:spTgt spid="91"/>
                                        </p:tgtEl>
                                      </p:cBhvr>
                                    </p:animEffect>
                                  </p:childTnLst>
                                </p:cTn>
                              </p:par>
                            </p:childTnLst>
                          </p:cTn>
                        </p:par>
                        <p:par>
                          <p:cTn id="147" fill="hold" nodeType="afterGroup">
                            <p:stCondLst>
                              <p:cond delay="1000"/>
                            </p:stCondLst>
                            <p:childTnLst>
                              <p:par>
                                <p:cTn id="148" presetID="10" presetClass="entr" presetSubtype="0" fill="hold" nodeType="afterEffect">
                                  <p:stCondLst>
                                    <p:cond delay="0"/>
                                  </p:stCondLst>
                                  <p:childTnLst>
                                    <p:set>
                                      <p:cBhvr>
                                        <p:cTn id="149" dur="1" fill="hold">
                                          <p:stCondLst>
                                            <p:cond delay="0"/>
                                          </p:stCondLst>
                                        </p:cTn>
                                        <p:tgtEl>
                                          <p:spTgt spid="94"/>
                                        </p:tgtEl>
                                        <p:attrNameLst>
                                          <p:attrName>style.visibility</p:attrName>
                                        </p:attrNameLst>
                                      </p:cBhvr>
                                      <p:to>
                                        <p:strVal val="visible"/>
                                      </p:to>
                                    </p:set>
                                    <p:animEffect transition="in" filter="fade">
                                      <p:cBhvr>
                                        <p:cTn id="150" dur="500"/>
                                        <p:tgtEl>
                                          <p:spTgt spid="94"/>
                                        </p:tgtEl>
                                      </p:cBhvr>
                                    </p:animEffect>
                                  </p:childTnLst>
                                </p:cTn>
                              </p:par>
                            </p:childTnLst>
                          </p:cTn>
                        </p:par>
                        <p:par>
                          <p:cTn id="151" fill="hold" nodeType="afterGroup">
                            <p:stCondLst>
                              <p:cond delay="1500"/>
                            </p:stCondLst>
                            <p:childTnLst>
                              <p:par>
                                <p:cTn id="152" presetID="10" presetClass="entr" presetSubtype="0" fill="hold" nodeType="afterEffect">
                                  <p:stCondLst>
                                    <p:cond delay="0"/>
                                  </p:stCondLst>
                                  <p:childTnLst>
                                    <p:set>
                                      <p:cBhvr>
                                        <p:cTn id="153" dur="1" fill="hold">
                                          <p:stCondLst>
                                            <p:cond delay="0"/>
                                          </p:stCondLst>
                                        </p:cTn>
                                        <p:tgtEl>
                                          <p:spTgt spid="100"/>
                                        </p:tgtEl>
                                        <p:attrNameLst>
                                          <p:attrName>style.visibility</p:attrName>
                                        </p:attrNameLst>
                                      </p:cBhvr>
                                      <p:to>
                                        <p:strVal val="visible"/>
                                      </p:to>
                                    </p:set>
                                    <p:animEffect transition="in" filter="fade">
                                      <p:cBhvr>
                                        <p:cTn id="154" dur="500"/>
                                        <p:tgtEl>
                                          <p:spTgt spid="100"/>
                                        </p:tgtEl>
                                      </p:cBhvr>
                                    </p:animEffect>
                                  </p:childTnLst>
                                </p:cTn>
                              </p:par>
                            </p:childTnLst>
                          </p:cTn>
                        </p:par>
                        <p:par>
                          <p:cTn id="155" fill="hold" nodeType="afterGroup">
                            <p:stCondLst>
                              <p:cond delay="2000"/>
                            </p:stCondLst>
                            <p:childTnLst>
                              <p:par>
                                <p:cTn id="156" presetID="10" presetClass="entr" presetSubtype="0" fill="hold" nodeType="afterEffect">
                                  <p:stCondLst>
                                    <p:cond delay="0"/>
                                  </p:stCondLst>
                                  <p:childTnLst>
                                    <p:set>
                                      <p:cBhvr>
                                        <p:cTn id="157" dur="1" fill="hold">
                                          <p:stCondLst>
                                            <p:cond delay="0"/>
                                          </p:stCondLst>
                                        </p:cTn>
                                        <p:tgtEl>
                                          <p:spTgt spid="87"/>
                                        </p:tgtEl>
                                        <p:attrNameLst>
                                          <p:attrName>style.visibility</p:attrName>
                                        </p:attrNameLst>
                                      </p:cBhvr>
                                      <p:to>
                                        <p:strVal val="visible"/>
                                      </p:to>
                                    </p:set>
                                    <p:animEffect transition="in" filter="fade">
                                      <p:cBhvr>
                                        <p:cTn id="158" dur="500"/>
                                        <p:tgtEl>
                                          <p:spTgt spid="87"/>
                                        </p:tgtEl>
                                      </p:cBhvr>
                                    </p:animEffect>
                                  </p:childTnLst>
                                </p:cTn>
                              </p:par>
                            </p:childTnLst>
                          </p:cTn>
                        </p:par>
                        <p:par>
                          <p:cTn id="159" fill="hold">
                            <p:stCondLst>
                              <p:cond delay="2500"/>
                            </p:stCondLst>
                            <p:childTnLst>
                              <p:par>
                                <p:cTn id="160" presetID="10" presetClass="entr" presetSubtype="0" fill="hold" nodeType="afterEffect">
                                  <p:stCondLst>
                                    <p:cond delay="0"/>
                                  </p:stCondLst>
                                  <p:childTnLst>
                                    <p:set>
                                      <p:cBhvr>
                                        <p:cTn id="161" dur="1" fill="hold">
                                          <p:stCondLst>
                                            <p:cond delay="0"/>
                                          </p:stCondLst>
                                        </p:cTn>
                                        <p:tgtEl>
                                          <p:spTgt spid="51"/>
                                        </p:tgtEl>
                                        <p:attrNameLst>
                                          <p:attrName>style.visibility</p:attrName>
                                        </p:attrNameLst>
                                      </p:cBhvr>
                                      <p:to>
                                        <p:strVal val="visible"/>
                                      </p:to>
                                    </p:set>
                                    <p:animEffect transition="in" filter="fade">
                                      <p:cBhvr>
                                        <p:cTn id="162" dur="500"/>
                                        <p:tgtEl>
                                          <p:spTgt spid="51"/>
                                        </p:tgtEl>
                                      </p:cBhvr>
                                    </p:animEffect>
                                  </p:childTnLst>
                                </p:cTn>
                              </p:par>
                            </p:childTnLst>
                          </p:cTn>
                        </p:par>
                        <p:par>
                          <p:cTn id="163" fill="hold">
                            <p:stCondLst>
                              <p:cond delay="3000"/>
                            </p:stCondLst>
                            <p:childTnLst>
                              <p:par>
                                <p:cTn id="164" presetID="10" presetClass="entr" presetSubtype="0" fill="hold" nodeType="afterEffect">
                                  <p:stCondLst>
                                    <p:cond delay="0"/>
                                  </p:stCondLst>
                                  <p:childTnLst>
                                    <p:set>
                                      <p:cBhvr>
                                        <p:cTn id="165" dur="1" fill="hold">
                                          <p:stCondLst>
                                            <p:cond delay="0"/>
                                          </p:stCondLst>
                                        </p:cTn>
                                        <p:tgtEl>
                                          <p:spTgt spid="89"/>
                                        </p:tgtEl>
                                        <p:attrNameLst>
                                          <p:attrName>style.visibility</p:attrName>
                                        </p:attrNameLst>
                                      </p:cBhvr>
                                      <p:to>
                                        <p:strVal val="visible"/>
                                      </p:to>
                                    </p:set>
                                    <p:animEffect transition="in" filter="fade">
                                      <p:cBhvr>
                                        <p:cTn id="166" dur="500"/>
                                        <p:tgtEl>
                                          <p:spTgt spid="89"/>
                                        </p:tgtEl>
                                      </p:cBhvr>
                                    </p:animEffect>
                                  </p:childTnLst>
                                </p:cTn>
                              </p:par>
                              <p:par>
                                <p:cTn id="167" presetID="53" presetClass="entr" presetSubtype="0" fill="hold" grpId="0" nodeType="withEffect">
                                  <p:stCondLst>
                                    <p:cond delay="0"/>
                                  </p:stCondLst>
                                  <p:childTnLst>
                                    <p:set>
                                      <p:cBhvr>
                                        <p:cTn id="168" dur="1" fill="hold">
                                          <p:stCondLst>
                                            <p:cond delay="0"/>
                                          </p:stCondLst>
                                        </p:cTn>
                                        <p:tgtEl>
                                          <p:spTgt spid="42"/>
                                        </p:tgtEl>
                                        <p:attrNameLst>
                                          <p:attrName>style.visibility</p:attrName>
                                        </p:attrNameLst>
                                      </p:cBhvr>
                                      <p:to>
                                        <p:strVal val="visible"/>
                                      </p:to>
                                    </p:set>
                                    <p:anim calcmode="lin" valueType="num">
                                      <p:cBhvr>
                                        <p:cTn id="169" dur="500" fill="hold"/>
                                        <p:tgtEl>
                                          <p:spTgt spid="42"/>
                                        </p:tgtEl>
                                        <p:attrNameLst>
                                          <p:attrName>ppt_w</p:attrName>
                                        </p:attrNameLst>
                                      </p:cBhvr>
                                      <p:tavLst>
                                        <p:tav tm="0">
                                          <p:val>
                                            <p:fltVal val="0"/>
                                          </p:val>
                                        </p:tav>
                                        <p:tav tm="100000">
                                          <p:val>
                                            <p:strVal val="#ppt_w"/>
                                          </p:val>
                                        </p:tav>
                                      </p:tavLst>
                                    </p:anim>
                                    <p:anim calcmode="lin" valueType="num">
                                      <p:cBhvr>
                                        <p:cTn id="170" dur="500" fill="hold"/>
                                        <p:tgtEl>
                                          <p:spTgt spid="42"/>
                                        </p:tgtEl>
                                        <p:attrNameLst>
                                          <p:attrName>ppt_h</p:attrName>
                                        </p:attrNameLst>
                                      </p:cBhvr>
                                      <p:tavLst>
                                        <p:tav tm="0">
                                          <p:val>
                                            <p:fltVal val="0"/>
                                          </p:val>
                                        </p:tav>
                                        <p:tav tm="100000">
                                          <p:val>
                                            <p:strVal val="#ppt_h"/>
                                          </p:val>
                                        </p:tav>
                                      </p:tavLst>
                                    </p:anim>
                                    <p:animEffect transition="in" filter="fade">
                                      <p:cBhvr>
                                        <p:cTn id="171" dur="500"/>
                                        <p:tgtEl>
                                          <p:spTgt spid="42"/>
                                        </p:tgtEl>
                                      </p:cBhvr>
                                    </p:animEffect>
                                  </p:childTnLst>
                                </p:cTn>
                              </p:par>
                            </p:childTnLst>
                          </p:cTn>
                        </p:par>
                        <p:par>
                          <p:cTn id="172" fill="hold">
                            <p:stCondLst>
                              <p:cond delay="3500"/>
                            </p:stCondLst>
                            <p:childTnLst>
                              <p:par>
                                <p:cTn id="173" presetID="10" presetClass="entr" presetSubtype="0" fill="hold" nodeType="afterEffect">
                                  <p:stCondLst>
                                    <p:cond delay="0"/>
                                  </p:stCondLst>
                                  <p:childTnLst>
                                    <p:set>
                                      <p:cBhvr>
                                        <p:cTn id="174" dur="1" fill="hold">
                                          <p:stCondLst>
                                            <p:cond delay="0"/>
                                          </p:stCondLst>
                                        </p:cTn>
                                        <p:tgtEl>
                                          <p:spTgt spid="48"/>
                                        </p:tgtEl>
                                        <p:attrNameLst>
                                          <p:attrName>style.visibility</p:attrName>
                                        </p:attrNameLst>
                                      </p:cBhvr>
                                      <p:to>
                                        <p:strVal val="visible"/>
                                      </p:to>
                                    </p:set>
                                    <p:animEffect transition="in" filter="fade">
                                      <p:cBhvr>
                                        <p:cTn id="175" dur="500"/>
                                        <p:tgtEl>
                                          <p:spTgt spid="48"/>
                                        </p:tgtEl>
                                      </p:cBhvr>
                                    </p:animEffect>
                                  </p:childTnLst>
                                </p:cTn>
                              </p:par>
                            </p:childTnLst>
                          </p:cTn>
                        </p:par>
                        <p:par>
                          <p:cTn id="176" fill="hold">
                            <p:stCondLst>
                              <p:cond delay="4000"/>
                            </p:stCondLst>
                            <p:childTnLst>
                              <p:par>
                                <p:cTn id="177" presetID="10" presetClass="entr" presetSubtype="0" fill="hold" nodeType="afterEffect">
                                  <p:stCondLst>
                                    <p:cond delay="0"/>
                                  </p:stCondLst>
                                  <p:childTnLst>
                                    <p:set>
                                      <p:cBhvr>
                                        <p:cTn id="178" dur="1" fill="hold">
                                          <p:stCondLst>
                                            <p:cond delay="0"/>
                                          </p:stCondLst>
                                        </p:cTn>
                                        <p:tgtEl>
                                          <p:spTgt spid="49"/>
                                        </p:tgtEl>
                                        <p:attrNameLst>
                                          <p:attrName>style.visibility</p:attrName>
                                        </p:attrNameLst>
                                      </p:cBhvr>
                                      <p:to>
                                        <p:strVal val="visible"/>
                                      </p:to>
                                    </p:set>
                                    <p:animEffect transition="in" filter="fade">
                                      <p:cBhvr>
                                        <p:cTn id="179" dur="500"/>
                                        <p:tgtEl>
                                          <p:spTgt spid="49"/>
                                        </p:tgtEl>
                                      </p:cBhvr>
                                    </p:animEffect>
                                  </p:childTnLst>
                                </p:cTn>
                              </p:par>
                            </p:childTnLst>
                          </p:cTn>
                        </p:par>
                        <p:par>
                          <p:cTn id="180" fill="hold">
                            <p:stCondLst>
                              <p:cond delay="4500"/>
                            </p:stCondLst>
                            <p:childTnLst>
                              <p:par>
                                <p:cTn id="181" presetID="10" presetClass="entr" presetSubtype="0" fill="hold" nodeType="afterEffect">
                                  <p:stCondLst>
                                    <p:cond delay="0"/>
                                  </p:stCondLst>
                                  <p:childTnLst>
                                    <p:set>
                                      <p:cBhvr>
                                        <p:cTn id="182" dur="1" fill="hold">
                                          <p:stCondLst>
                                            <p:cond delay="0"/>
                                          </p:stCondLst>
                                        </p:cTn>
                                        <p:tgtEl>
                                          <p:spTgt spid="50"/>
                                        </p:tgtEl>
                                        <p:attrNameLst>
                                          <p:attrName>style.visibility</p:attrName>
                                        </p:attrNameLst>
                                      </p:cBhvr>
                                      <p:to>
                                        <p:strVal val="visible"/>
                                      </p:to>
                                    </p:set>
                                    <p:animEffect transition="in" filter="fade">
                                      <p:cBhvr>
                                        <p:cTn id="183"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9463" y="5247203"/>
            <a:ext cx="4557306" cy="576064"/>
          </a:xfrm>
          <a:noFill/>
        </p:spPr>
        <p:txBody>
          <a:bodyPr tIns="0">
            <a:normAutofit fontScale="90000"/>
          </a:bodyPr>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43608" y="3114616"/>
            <a:ext cx="7416180" cy="1384995"/>
          </a:xfrm>
          <a:prstGeom prst="rect">
            <a:avLst/>
          </a:prstGeom>
        </p:spPr>
        <p:txBody>
          <a:bodyPr wrap="square">
            <a:spAutoFit/>
          </a:bodyPr>
          <a:lstStyle/>
          <a:p>
            <a:r>
              <a:rPr lang="en-GB" sz="2800" dirty="0" smtClean="0"/>
              <a:t>Legal Aid, Sentencing and Punishment of Offenders Act 2012</a:t>
            </a:r>
          </a:p>
          <a:p>
            <a:endParaRPr lang="en-GB" sz="2800" dirty="0"/>
          </a:p>
        </p:txBody>
      </p:sp>
      <p:sp>
        <p:nvSpPr>
          <p:cNvPr id="3" name="TextBox 2"/>
          <p:cNvSpPr txBox="1"/>
          <p:nvPr/>
        </p:nvSpPr>
        <p:spPr>
          <a:xfrm>
            <a:off x="1043608" y="4434133"/>
            <a:ext cx="7260654" cy="1815882"/>
          </a:xfrm>
          <a:prstGeom prst="rect">
            <a:avLst/>
          </a:prstGeom>
          <a:noFill/>
        </p:spPr>
        <p:txBody>
          <a:bodyPr wrap="square" rtlCol="0">
            <a:spAutoFit/>
          </a:bodyPr>
          <a:lstStyle/>
          <a:p>
            <a:r>
              <a:rPr lang="en-GB" sz="2800" dirty="0" smtClean="0"/>
              <a:t>Removed Legal Aid for issues about children or finances following separation except where written independent evidence of domestic abuse – from April 2013</a:t>
            </a:r>
            <a:endParaRPr lang="en-GB" sz="2800" dirty="0"/>
          </a:p>
        </p:txBody>
      </p:sp>
      <p:sp>
        <p:nvSpPr>
          <p:cNvPr id="4" name="TextBox 3"/>
          <p:cNvSpPr txBox="1"/>
          <p:nvPr/>
        </p:nvSpPr>
        <p:spPr>
          <a:xfrm>
            <a:off x="1428027" y="836712"/>
            <a:ext cx="2922788" cy="1077218"/>
          </a:xfrm>
          <a:prstGeom prst="rect">
            <a:avLst/>
          </a:prstGeom>
          <a:noFill/>
        </p:spPr>
        <p:txBody>
          <a:bodyPr wrap="none" rtlCol="0">
            <a:spAutoFit/>
          </a:bodyPr>
          <a:lstStyle/>
          <a:p>
            <a:r>
              <a:rPr lang="en-GB" sz="3200" b="1" dirty="0">
                <a:solidFill>
                  <a:srgbClr val="7030A0"/>
                </a:solidFill>
              </a:rPr>
              <a:t>The Shifting </a:t>
            </a:r>
            <a:endParaRPr lang="en-GB" sz="3200" b="1" dirty="0" smtClean="0">
              <a:solidFill>
                <a:srgbClr val="7030A0"/>
              </a:solidFill>
            </a:endParaRPr>
          </a:p>
          <a:p>
            <a:r>
              <a:rPr lang="en-GB" sz="3200" b="1" dirty="0" smtClean="0">
                <a:solidFill>
                  <a:srgbClr val="7030A0"/>
                </a:solidFill>
              </a:rPr>
              <a:t>Legal </a:t>
            </a:r>
            <a:r>
              <a:rPr lang="en-GB" sz="3200" b="1" dirty="0">
                <a:solidFill>
                  <a:srgbClr val="7030A0"/>
                </a:solidFill>
              </a:rPr>
              <a:t>Landscape</a:t>
            </a:r>
          </a:p>
        </p:txBody>
      </p:sp>
    </p:spTree>
    <p:extLst>
      <p:ext uri="{BB962C8B-B14F-4D97-AF65-F5344CB8AC3E}">
        <p14:creationId xmlns:p14="http://schemas.microsoft.com/office/powerpoint/2010/main" val="61652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a:bodyPr>
          <a:lstStyle/>
          <a:p>
            <a:pPr algn="l"/>
            <a:r>
              <a:rPr lang="en-GB" sz="3100" dirty="0" smtClean="0"/>
              <a:t/>
            </a:r>
            <a:br>
              <a:rPr lang="en-GB" sz="3100" dirty="0" smtClean="0"/>
            </a:br>
            <a:endParaRPr lang="en-GB" sz="31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chemeClr val="folHlink"/>
                </a:solidFill>
                <a:cs typeface="Times New Roman" charset="0"/>
              </a:rPr>
              <a:t>Action plan</a:t>
            </a:r>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475656" y="2996952"/>
            <a:ext cx="6480720" cy="4001095"/>
          </a:xfrm>
          <a:prstGeom prst="rect">
            <a:avLst/>
          </a:prstGeom>
        </p:spPr>
        <p:txBody>
          <a:bodyPr wrap="square">
            <a:spAutoFit/>
          </a:bodyPr>
          <a:lstStyle/>
          <a:p>
            <a:r>
              <a:rPr lang="en-GB" b="1" dirty="0"/>
              <a:t/>
            </a:r>
            <a:br>
              <a:rPr lang="en-GB" b="1" dirty="0"/>
            </a:br>
            <a:r>
              <a:rPr lang="en-GB" b="1" dirty="0"/>
              <a:t>	</a:t>
            </a:r>
            <a:endParaRPr lang="en-GB" dirty="0"/>
          </a:p>
          <a:p>
            <a:r>
              <a:rPr lang="en-GB" sz="2800" dirty="0"/>
              <a:t>Further meetings to discuss progress and </a:t>
            </a:r>
            <a:endParaRPr lang="en-GB" sz="2800" dirty="0" smtClean="0"/>
          </a:p>
          <a:p>
            <a:r>
              <a:rPr lang="en-GB" sz="2800" dirty="0" smtClean="0"/>
              <a:t>where </a:t>
            </a:r>
            <a:r>
              <a:rPr lang="en-GB" sz="2800" dirty="0"/>
              <a:t>they still want help</a:t>
            </a:r>
          </a:p>
          <a:p>
            <a:endParaRPr lang="en-GB" dirty="0"/>
          </a:p>
          <a:p>
            <a:r>
              <a:rPr lang="en-GB" dirty="0"/>
              <a:t>						</a:t>
            </a:r>
          </a:p>
          <a:p>
            <a:endParaRPr lang="en-GB" dirty="0"/>
          </a:p>
          <a:p>
            <a:endParaRPr lang="en-GB" dirty="0"/>
          </a:p>
          <a:p>
            <a:r>
              <a:rPr lang="en-GB" dirty="0"/>
              <a:t>						</a:t>
            </a:r>
          </a:p>
          <a:p>
            <a:endParaRPr lang="en-GB" dirty="0"/>
          </a:p>
          <a:p>
            <a:endParaRPr lang="en-GB" dirty="0"/>
          </a:p>
          <a:p>
            <a:r>
              <a:rPr lang="en-GB" dirty="0"/>
              <a:t>			</a:t>
            </a:r>
          </a:p>
          <a:p>
            <a:r>
              <a:rPr lang="en-GB" dirty="0"/>
              <a:t>		</a:t>
            </a:r>
          </a:p>
        </p:txBody>
      </p:sp>
    </p:spTree>
    <p:extLst>
      <p:ext uri="{BB962C8B-B14F-4D97-AF65-F5344CB8AC3E}">
        <p14:creationId xmlns:p14="http://schemas.microsoft.com/office/powerpoint/2010/main" val="13381487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76700"/>
            <a:ext cx="6885384" cy="2160588"/>
          </a:xfrm>
          <a:noFill/>
        </p:spPr>
        <p:txBody>
          <a:bodyPr tIns="0">
            <a:normAutofit fontScale="90000"/>
          </a:bodyPr>
          <a:lstStyle/>
          <a:p>
            <a:pPr algn="l"/>
            <a:r>
              <a:rPr lang="en-GB" sz="2400" dirty="0" smtClean="0"/>
              <a:t/>
            </a:r>
            <a:br>
              <a:rPr lang="en-GB" sz="2400" dirty="0" smtClean="0"/>
            </a:br>
            <a:r>
              <a:rPr lang="en-GB" sz="3100" dirty="0"/>
              <a:t>T</a:t>
            </a:r>
            <a:r>
              <a:rPr lang="en-GB" sz="3100" dirty="0" smtClean="0"/>
              <a:t>he Family Matters Guide can meet with both parents together to </a:t>
            </a:r>
            <a:r>
              <a:rPr lang="en-GB" sz="3100" dirty="0"/>
              <a:t>help </a:t>
            </a:r>
            <a:r>
              <a:rPr lang="en-GB" sz="3100" dirty="0" smtClean="0"/>
              <a:t>them </a:t>
            </a:r>
            <a:r>
              <a:rPr lang="en-GB" sz="3100" dirty="0"/>
              <a:t>sort out </a:t>
            </a:r>
            <a:r>
              <a:rPr lang="en-GB" sz="3100" dirty="0" smtClean="0"/>
              <a:t>their issues.</a:t>
            </a:r>
            <a:br>
              <a:rPr lang="en-GB" sz="3100" dirty="0" smtClean="0"/>
            </a:br>
            <a:r>
              <a:rPr lang="en-GB" sz="3100" dirty="0"/>
              <a:t/>
            </a:r>
            <a:br>
              <a:rPr lang="en-GB" sz="3100" dirty="0"/>
            </a:br>
            <a:r>
              <a:rPr lang="en-GB" sz="3100" dirty="0" smtClean="0"/>
              <a:t>If mediation would help the Family Matters Guide can refer the couple to mediation</a:t>
            </a:r>
            <a:br>
              <a:rPr lang="en-GB" sz="31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chemeClr val="folHlink"/>
                </a:solidFill>
                <a:cs typeface="Times New Roman" charset="0"/>
              </a:rPr>
              <a:t>Joint meetings</a:t>
            </a:r>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0651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dirty="0"/>
          </a:p>
        </p:txBody>
      </p:sp>
      <p:sp>
        <p:nvSpPr>
          <p:cNvPr id="3" name="Subtitle 2"/>
          <p:cNvSpPr>
            <a:spLocks noGrp="1"/>
          </p:cNvSpPr>
          <p:nvPr>
            <p:ph type="subTitle" idx="1"/>
          </p:nvPr>
        </p:nvSpPr>
        <p:spPr>
          <a:xfrm>
            <a:off x="1331640" y="5085184"/>
            <a:ext cx="6400800" cy="1224136"/>
          </a:xfrm>
        </p:spPr>
        <p:txBody>
          <a:bodyPr/>
          <a:lstStyle/>
          <a:p>
            <a:r>
              <a:rPr lang="en-GB" dirty="0" smtClean="0"/>
              <a:t>Jane Wilson - Project Manager</a:t>
            </a:r>
          </a:p>
          <a:p>
            <a:endParaRPr lang="en-GB" dirty="0"/>
          </a:p>
        </p:txBody>
      </p:sp>
      <p:pic>
        <p:nvPicPr>
          <p:cNvPr id="2050"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254" y="404664"/>
            <a:ext cx="7850194" cy="4474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79601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76700"/>
            <a:ext cx="6885384" cy="2160588"/>
          </a:xfrm>
          <a:noFill/>
        </p:spPr>
        <p:txBody>
          <a:bodyPr tIns="0">
            <a:normAutofit/>
          </a:bodyPr>
          <a:lstStyle/>
          <a:p>
            <a:pPr algn="l"/>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r>
              <a:rPr lang="en-GB" dirty="0" smtClean="0">
                <a:solidFill>
                  <a:schemeClr val="accent2">
                    <a:lumMod val="75000"/>
                  </a:schemeClr>
                </a:solidFill>
              </a:rPr>
              <a:t>Action plan</a:t>
            </a:r>
            <a:endParaRPr lang="en-GB" dirty="0">
              <a:solidFill>
                <a:schemeClr val="accent2">
                  <a:lumMod val="75000"/>
                </a:schemeClr>
              </a:solidFill>
            </a:endParaRPr>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143000" y="2996952"/>
            <a:ext cx="7029400" cy="2585323"/>
          </a:xfrm>
          <a:prstGeom prst="rect">
            <a:avLst/>
          </a:prstGeom>
        </p:spPr>
        <p:txBody>
          <a:bodyPr wrap="square">
            <a:spAutoFit/>
          </a:bodyPr>
          <a:lstStyle/>
          <a:p>
            <a:r>
              <a:rPr lang="en-GB" sz="2400" b="1" dirty="0"/>
              <a:t>What do you need help with?	</a:t>
            </a:r>
            <a:endParaRPr lang="en-GB" sz="2400" dirty="0"/>
          </a:p>
          <a:p>
            <a:endParaRPr lang="en-GB" sz="2400" dirty="0"/>
          </a:p>
          <a:p>
            <a:r>
              <a:rPr lang="en-GB" sz="2400" dirty="0"/>
              <a:t>what it is you would like help with</a:t>
            </a:r>
          </a:p>
          <a:p>
            <a:r>
              <a:rPr lang="en-GB" sz="2400" dirty="0"/>
              <a:t>what you think might help you most, and</a:t>
            </a:r>
          </a:p>
          <a:p>
            <a:r>
              <a:rPr lang="en-GB" sz="2400" dirty="0"/>
              <a:t>what you would like to get out of working with a Family Matters Guide</a:t>
            </a:r>
          </a:p>
          <a:p>
            <a:r>
              <a:rPr lang="en-GB" dirty="0"/>
              <a:t>	</a:t>
            </a:r>
          </a:p>
        </p:txBody>
      </p:sp>
    </p:spTree>
    <p:extLst>
      <p:ext uri="{BB962C8B-B14F-4D97-AF65-F5344CB8AC3E}">
        <p14:creationId xmlns:p14="http://schemas.microsoft.com/office/powerpoint/2010/main" val="1001072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217" y="188640"/>
            <a:ext cx="6985145" cy="98660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36460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076700"/>
            <a:ext cx="6885384" cy="2160588"/>
          </a:xfrm>
          <a:noFill/>
        </p:spPr>
        <p:txBody>
          <a:bodyPr tIns="0">
            <a:normAutofit/>
          </a:bodyPr>
          <a:lstStyle/>
          <a:p>
            <a:pPr algn="l"/>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1680" y="260648"/>
            <a:ext cx="6084167" cy="85935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191752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286000" y="4653136"/>
            <a:ext cx="5526360" cy="1584152"/>
          </a:xfrm>
          <a:noFill/>
        </p:spPr>
        <p:txBody>
          <a:bodyPr tIns="0">
            <a:normAutofit/>
          </a:bodyPr>
          <a:lstStyle/>
          <a:p>
            <a:pPr algn="l"/>
            <a:r>
              <a:rPr lang="en-GB" sz="3100" dirty="0" smtClean="0"/>
              <a:t/>
            </a:r>
            <a:br>
              <a:rPr lang="en-GB" sz="3100" dirty="0" smtClean="0"/>
            </a:br>
            <a:endParaRPr lang="en-GB" sz="31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r>
              <a:rPr lang="en-GB" b="1" dirty="0" smtClean="0">
                <a:solidFill>
                  <a:schemeClr val="folHlink"/>
                </a:solidFill>
                <a:cs typeface="Times New Roman" charset="0"/>
              </a:rPr>
              <a:t>Action plan</a:t>
            </a:r>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3608" y="2852936"/>
            <a:ext cx="7934250" cy="6623352"/>
          </a:xfrm>
          <a:prstGeom prst="rect">
            <a:avLst/>
          </a:prstGeom>
        </p:spPr>
        <p:txBody>
          <a:bodyPr wrap="square">
            <a:spAutoFit/>
          </a:bodyPr>
          <a:lstStyle/>
          <a:p>
            <a:r>
              <a:rPr lang="en-GB" sz="2320" b="1" dirty="0"/>
              <a:t>Actions for you and for your Family Matters Guide </a:t>
            </a:r>
            <a:endParaRPr lang="en-GB" sz="2320" b="1" dirty="0" smtClean="0"/>
          </a:p>
          <a:p>
            <a:endParaRPr lang="en-GB" sz="2320" b="1" dirty="0"/>
          </a:p>
          <a:p>
            <a:endParaRPr lang="en-GB" b="1" dirty="0"/>
          </a:p>
          <a:p>
            <a:r>
              <a:rPr lang="en-GB" b="1" dirty="0"/>
              <a:t>Goal	</a:t>
            </a:r>
            <a:endParaRPr lang="en-GB" b="1" dirty="0" smtClean="0"/>
          </a:p>
          <a:p>
            <a:endParaRPr lang="en-GB" b="1" dirty="0"/>
          </a:p>
          <a:p>
            <a:r>
              <a:rPr lang="en-GB" b="1" dirty="0" smtClean="0"/>
              <a:t>What </a:t>
            </a:r>
            <a:r>
              <a:rPr lang="en-GB" b="1" dirty="0"/>
              <a:t>needs to be done	</a:t>
            </a:r>
            <a:endParaRPr lang="en-GB" b="1" dirty="0" smtClean="0"/>
          </a:p>
          <a:p>
            <a:endParaRPr lang="en-GB" b="1" dirty="0"/>
          </a:p>
          <a:p>
            <a:r>
              <a:rPr lang="en-GB" b="1" dirty="0" smtClean="0"/>
              <a:t>Who </a:t>
            </a:r>
            <a:r>
              <a:rPr lang="en-GB" b="1" dirty="0"/>
              <a:t>needs to be contacted 	</a:t>
            </a:r>
            <a:endParaRPr lang="en-GB" b="1" dirty="0" smtClean="0"/>
          </a:p>
          <a:p>
            <a:endParaRPr lang="en-GB" b="1" dirty="0"/>
          </a:p>
          <a:p>
            <a:r>
              <a:rPr lang="en-GB" b="1" dirty="0" smtClean="0"/>
              <a:t>Who </a:t>
            </a:r>
            <a:r>
              <a:rPr lang="en-GB" b="1" dirty="0"/>
              <a:t>will do it – you or your Guide?	</a:t>
            </a:r>
            <a:endParaRPr lang="en-GB" b="1" dirty="0" smtClean="0"/>
          </a:p>
          <a:p>
            <a:endParaRPr lang="en-GB" b="1" dirty="0"/>
          </a:p>
          <a:p>
            <a:r>
              <a:rPr lang="en-GB" b="1" dirty="0" smtClean="0"/>
              <a:t>By </a:t>
            </a:r>
            <a:r>
              <a:rPr lang="en-GB" b="1" dirty="0"/>
              <a:t>when	Tick when complete</a:t>
            </a:r>
            <a:br>
              <a:rPr lang="en-GB" b="1" dirty="0"/>
            </a:br>
            <a:r>
              <a:rPr lang="en-GB" b="1" dirty="0"/>
              <a:t>	</a:t>
            </a:r>
            <a:endParaRPr lang="en-GB" dirty="0"/>
          </a:p>
          <a:p>
            <a:endParaRPr lang="en-GB" dirty="0"/>
          </a:p>
          <a:p>
            <a:endParaRPr lang="en-GB" dirty="0"/>
          </a:p>
          <a:p>
            <a:r>
              <a:rPr lang="en-GB" dirty="0"/>
              <a:t>						</a:t>
            </a:r>
          </a:p>
          <a:p>
            <a:endParaRPr lang="en-GB" dirty="0"/>
          </a:p>
          <a:p>
            <a:endParaRPr lang="en-GB" dirty="0"/>
          </a:p>
          <a:p>
            <a:r>
              <a:rPr lang="en-GB" dirty="0"/>
              <a:t>						</a:t>
            </a:r>
          </a:p>
          <a:p>
            <a:endParaRPr lang="en-GB" dirty="0"/>
          </a:p>
          <a:p>
            <a:endParaRPr lang="en-GB" dirty="0"/>
          </a:p>
          <a:p>
            <a:r>
              <a:rPr lang="en-GB" dirty="0"/>
              <a:t>		</a:t>
            </a:r>
            <a:r>
              <a:rPr lang="en-GB" i="1" u="sng" dirty="0"/>
              <a:t>	</a:t>
            </a:r>
            <a:r>
              <a:rPr lang="en-GB" dirty="0"/>
              <a:t>	</a:t>
            </a:r>
          </a:p>
          <a:p>
            <a:r>
              <a:rPr lang="en-GB" dirty="0"/>
              <a:t>		</a:t>
            </a:r>
          </a:p>
        </p:txBody>
      </p:sp>
    </p:spTree>
    <p:extLst>
      <p:ext uri="{BB962C8B-B14F-4D97-AF65-F5344CB8AC3E}">
        <p14:creationId xmlns:p14="http://schemas.microsoft.com/office/powerpoint/2010/main" val="3534240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9463" y="5247203"/>
            <a:ext cx="4557306" cy="576064"/>
          </a:xfrm>
          <a:noFill/>
        </p:spPr>
        <p:txBody>
          <a:bodyPr tIns="0">
            <a:normAutofit fontScale="90000"/>
          </a:bodyPr>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523345" y="3114616"/>
            <a:ext cx="6900614" cy="954107"/>
          </a:xfrm>
          <a:prstGeom prst="rect">
            <a:avLst/>
          </a:prstGeom>
        </p:spPr>
        <p:txBody>
          <a:bodyPr wrap="square">
            <a:spAutoFit/>
          </a:bodyPr>
          <a:lstStyle/>
          <a:p>
            <a:r>
              <a:rPr lang="en-GB" sz="2800" dirty="0"/>
              <a:t>A</a:t>
            </a:r>
            <a:r>
              <a:rPr lang="en-GB" sz="2800" dirty="0" smtClean="0"/>
              <a:t>n organisation of 6,000 family lawyers and mediators</a:t>
            </a:r>
            <a:endParaRPr lang="en-GB" sz="2800" dirty="0"/>
          </a:p>
        </p:txBody>
      </p:sp>
      <p:sp>
        <p:nvSpPr>
          <p:cNvPr id="3" name="TextBox 2"/>
          <p:cNvSpPr txBox="1"/>
          <p:nvPr/>
        </p:nvSpPr>
        <p:spPr>
          <a:xfrm>
            <a:off x="1547664" y="4293096"/>
            <a:ext cx="6336704" cy="1384995"/>
          </a:xfrm>
          <a:prstGeom prst="rect">
            <a:avLst/>
          </a:prstGeom>
          <a:noFill/>
        </p:spPr>
        <p:txBody>
          <a:bodyPr wrap="square" rtlCol="0">
            <a:spAutoFit/>
          </a:bodyPr>
          <a:lstStyle/>
          <a:p>
            <a:r>
              <a:rPr lang="en-GB" sz="2800" dirty="0" smtClean="0"/>
              <a:t>Committed to a constructive approach to the resolution of family issues and putting the interests of children first</a:t>
            </a:r>
            <a:endParaRPr lang="en-GB" sz="2800" dirty="0"/>
          </a:p>
        </p:txBody>
      </p:sp>
      <p:pic>
        <p:nvPicPr>
          <p:cNvPr id="8" name="Picture 11" descr="Resolution logos 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701690" y="833356"/>
            <a:ext cx="4271962" cy="1177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Box 3"/>
          <p:cNvSpPr txBox="1"/>
          <p:nvPr/>
        </p:nvSpPr>
        <p:spPr>
          <a:xfrm>
            <a:off x="1619250" y="5949280"/>
            <a:ext cx="2960875" cy="523220"/>
          </a:xfrm>
          <a:prstGeom prst="rect">
            <a:avLst/>
          </a:prstGeom>
          <a:noFill/>
        </p:spPr>
        <p:txBody>
          <a:bodyPr wrap="none" rtlCol="0">
            <a:spAutoFit/>
          </a:bodyPr>
          <a:lstStyle/>
          <a:p>
            <a:r>
              <a:rPr lang="en-GB" sz="2800" dirty="0" smtClean="0"/>
              <a:t>A holistic approach</a:t>
            </a:r>
            <a:endParaRPr lang="en-GB" sz="2800" dirty="0"/>
          </a:p>
        </p:txBody>
      </p:sp>
    </p:spTree>
    <p:extLst>
      <p:ext uri="{BB962C8B-B14F-4D97-AF65-F5344CB8AC3E}">
        <p14:creationId xmlns:p14="http://schemas.microsoft.com/office/powerpoint/2010/main" val="27714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2329463" y="5247203"/>
            <a:ext cx="4557306" cy="576064"/>
          </a:xfrm>
          <a:noFill/>
        </p:spPr>
        <p:txBody>
          <a:bodyPr tIns="0">
            <a:normAutofit fontScale="90000"/>
          </a:bodyPr>
          <a:lstStyle/>
          <a:p>
            <a:pPr algn="l" eaLnBrk="1" hangingPunct="1"/>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971600" y="2996952"/>
            <a:ext cx="7449611" cy="1384995"/>
          </a:xfrm>
          <a:prstGeom prst="rect">
            <a:avLst/>
          </a:prstGeom>
        </p:spPr>
        <p:txBody>
          <a:bodyPr wrap="square">
            <a:spAutoFit/>
          </a:bodyPr>
          <a:lstStyle/>
          <a:p>
            <a:r>
              <a:rPr lang="en-GB" sz="2800" dirty="0"/>
              <a:t>N</a:t>
            </a:r>
            <a:r>
              <a:rPr lang="en-GB" sz="2800" dirty="0" smtClean="0"/>
              <a:t>ew ideas including the Parenting after Parting initiative - focused on using soft skills to achieve a positive outcome for children</a:t>
            </a:r>
            <a:endParaRPr lang="en-GB" sz="2800" dirty="0"/>
          </a:p>
        </p:txBody>
      </p:sp>
      <p:sp>
        <p:nvSpPr>
          <p:cNvPr id="3" name="TextBox 2"/>
          <p:cNvSpPr txBox="1"/>
          <p:nvPr/>
        </p:nvSpPr>
        <p:spPr>
          <a:xfrm>
            <a:off x="972297" y="4509120"/>
            <a:ext cx="6885701" cy="1384995"/>
          </a:xfrm>
          <a:prstGeom prst="rect">
            <a:avLst/>
          </a:prstGeom>
          <a:noFill/>
        </p:spPr>
        <p:txBody>
          <a:bodyPr wrap="square" rtlCol="0">
            <a:spAutoFit/>
          </a:bodyPr>
          <a:lstStyle/>
          <a:p>
            <a:r>
              <a:rPr lang="en-GB" sz="2800" dirty="0" smtClean="0"/>
              <a:t>New developments in the family dispute resolution field – Australian Family </a:t>
            </a:r>
            <a:r>
              <a:rPr lang="en-GB" sz="2800" dirty="0"/>
              <a:t>R</a:t>
            </a:r>
            <a:r>
              <a:rPr lang="en-GB" sz="2800" dirty="0" smtClean="0"/>
              <a:t>elationship Centres</a:t>
            </a:r>
            <a:endParaRPr lang="en-GB" sz="2800" dirty="0"/>
          </a:p>
        </p:txBody>
      </p:sp>
      <p:sp>
        <p:nvSpPr>
          <p:cNvPr id="4" name="TextBox 3"/>
          <p:cNvSpPr txBox="1"/>
          <p:nvPr/>
        </p:nvSpPr>
        <p:spPr>
          <a:xfrm>
            <a:off x="972297" y="6057043"/>
            <a:ext cx="5757538" cy="523220"/>
          </a:xfrm>
          <a:prstGeom prst="rect">
            <a:avLst/>
          </a:prstGeom>
          <a:noFill/>
        </p:spPr>
        <p:txBody>
          <a:bodyPr wrap="none" rtlCol="0">
            <a:spAutoFit/>
          </a:bodyPr>
          <a:lstStyle/>
          <a:p>
            <a:r>
              <a:rPr lang="en-GB" sz="2800" dirty="0" smtClean="0"/>
              <a:t>Complex needs of low income families</a:t>
            </a:r>
            <a:endParaRPr lang="en-GB" sz="2800" dirty="0"/>
          </a:p>
        </p:txBody>
      </p:sp>
      <p:pic>
        <p:nvPicPr>
          <p:cNvPr id="9" name="Picture 11" descr="Resolution logos 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971600" y="846448"/>
            <a:ext cx="4271962" cy="11779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711134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143000" y="4437112"/>
            <a:ext cx="7161262" cy="2160588"/>
          </a:xfrm>
          <a:noFill/>
        </p:spPr>
        <p:txBody>
          <a:bodyPr tIns="0">
            <a:normAutofit fontScale="90000"/>
          </a:bodyPr>
          <a:lstStyle/>
          <a:p>
            <a:pPr algn="l"/>
            <a:r>
              <a:rPr lang="en-GB" sz="3100" dirty="0" smtClean="0"/>
              <a:t>Splitting </a:t>
            </a:r>
            <a:r>
              <a:rPr lang="en-GB" sz="3100" dirty="0"/>
              <a:t>up or getting divorced can be one of the most difficult and stressful events a family can go through. It’s easy to feel swamped or confused about what to do next.</a:t>
            </a:r>
            <a:br>
              <a:rPr lang="en-GB" sz="3100" dirty="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r>
              <a:rPr lang="en-GB" sz="2400" dirty="0" smtClean="0"/>
              <a:t/>
            </a:r>
            <a:br>
              <a:rPr lang="en-GB" sz="2400" dirty="0" smtClean="0"/>
            </a:br>
            <a:endParaRPr lang="en-GB" sz="2400" dirty="0" smtClean="0"/>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143000"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59691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000125" y="357166"/>
            <a:ext cx="6689725" cy="695547"/>
          </a:xfrm>
          <a:prstGeom prst="rect">
            <a:avLst/>
          </a:prstGeom>
          <a:noFill/>
          <a:ln w="9525">
            <a:noFill/>
            <a:miter lim="800000"/>
            <a:headEnd/>
            <a:tailEnd/>
          </a:ln>
        </p:spPr>
        <p:txBody>
          <a:bodyPr wrap="square" lIns="91412" tIns="45706" rIns="91412" bIns="45706">
            <a:spAutoFit/>
          </a:bodyPr>
          <a:lstStyle/>
          <a:p>
            <a:pPr algn="ctr">
              <a:lnSpc>
                <a:spcPct val="140000"/>
              </a:lnSpc>
              <a:spcBef>
                <a:spcPct val="50000"/>
              </a:spcBef>
            </a:pPr>
            <a:r>
              <a:rPr lang="en-GB" sz="2800" b="1" dirty="0">
                <a:cs typeface="Times New Roman" pitchFamily="18" charset="0"/>
              </a:rPr>
              <a:t>Impact of Separation and Divorce</a:t>
            </a:r>
          </a:p>
        </p:txBody>
      </p:sp>
      <p:grpSp>
        <p:nvGrpSpPr>
          <p:cNvPr id="3" name="Group 45"/>
          <p:cNvGrpSpPr>
            <a:grpSpLocks/>
          </p:cNvGrpSpPr>
          <p:nvPr/>
        </p:nvGrpSpPr>
        <p:grpSpPr bwMode="auto">
          <a:xfrm>
            <a:off x="196894" y="1142984"/>
            <a:ext cx="9661481" cy="5523152"/>
            <a:chOff x="196863" y="1571612"/>
            <a:chExt cx="9661549" cy="5027432"/>
          </a:xfrm>
        </p:grpSpPr>
        <p:sp>
          <p:nvSpPr>
            <p:cNvPr id="4" name="Text Box 83"/>
            <p:cNvSpPr txBox="1">
              <a:spLocks noChangeArrowheads="1"/>
            </p:cNvSpPr>
            <p:nvPr/>
          </p:nvSpPr>
          <p:spPr bwMode="auto">
            <a:xfrm>
              <a:off x="7216812" y="4774180"/>
              <a:ext cx="2641600" cy="364199"/>
            </a:xfrm>
            <a:prstGeom prst="rect">
              <a:avLst/>
            </a:prstGeom>
            <a:noFill/>
            <a:ln w="9525">
              <a:noFill/>
              <a:miter lim="800000"/>
              <a:headEnd/>
              <a:tailEnd/>
            </a:ln>
          </p:spPr>
          <p:txBody>
            <a:bodyPr>
              <a:spAutoFit/>
            </a:bodyPr>
            <a:lstStyle/>
            <a:p>
              <a:pPr>
                <a:spcBef>
                  <a:spcPct val="50000"/>
                </a:spcBef>
              </a:pPr>
              <a:r>
                <a:rPr lang="en-GB" sz="2000" b="1" dirty="0"/>
                <a:t>Bank Accounts</a:t>
              </a:r>
            </a:p>
          </p:txBody>
        </p:sp>
        <p:sp>
          <p:nvSpPr>
            <p:cNvPr id="5" name="Text Box 87"/>
            <p:cNvSpPr txBox="1">
              <a:spLocks noChangeArrowheads="1"/>
            </p:cNvSpPr>
            <p:nvPr/>
          </p:nvSpPr>
          <p:spPr bwMode="auto">
            <a:xfrm>
              <a:off x="6238908" y="1657309"/>
              <a:ext cx="3048000" cy="364199"/>
            </a:xfrm>
            <a:prstGeom prst="rect">
              <a:avLst/>
            </a:prstGeom>
            <a:noFill/>
            <a:ln w="9525">
              <a:noFill/>
              <a:miter lim="800000"/>
              <a:headEnd/>
              <a:tailEnd/>
            </a:ln>
          </p:spPr>
          <p:txBody>
            <a:bodyPr>
              <a:spAutoFit/>
            </a:bodyPr>
            <a:lstStyle/>
            <a:p>
              <a:pPr>
                <a:spcBef>
                  <a:spcPct val="50000"/>
                </a:spcBef>
              </a:pPr>
              <a:r>
                <a:rPr lang="en-GB" sz="2000" b="1" dirty="0"/>
                <a:t>Immediate Finance</a:t>
              </a:r>
            </a:p>
          </p:txBody>
        </p:sp>
        <p:sp>
          <p:nvSpPr>
            <p:cNvPr id="6" name="Text Box 6"/>
            <p:cNvSpPr txBox="1">
              <a:spLocks noChangeArrowheads="1"/>
            </p:cNvSpPr>
            <p:nvPr/>
          </p:nvSpPr>
          <p:spPr bwMode="auto">
            <a:xfrm>
              <a:off x="3322646" y="3870758"/>
              <a:ext cx="2463800" cy="364199"/>
            </a:xfrm>
            <a:prstGeom prst="rect">
              <a:avLst/>
            </a:prstGeom>
            <a:noFill/>
            <a:ln w="9525">
              <a:noFill/>
              <a:miter lim="800000"/>
              <a:headEnd/>
              <a:tailEnd/>
            </a:ln>
          </p:spPr>
          <p:txBody>
            <a:bodyPr>
              <a:spAutoFit/>
            </a:bodyPr>
            <a:lstStyle/>
            <a:p>
              <a:pPr algn="ctr">
                <a:spcBef>
                  <a:spcPct val="50000"/>
                </a:spcBef>
              </a:pPr>
              <a:r>
                <a:rPr lang="en-GB" sz="2000" b="1">
                  <a:solidFill>
                    <a:srgbClr val="FF0000"/>
                  </a:solidFill>
                </a:rPr>
                <a:t>Practicalities  </a:t>
              </a:r>
              <a:r>
                <a:rPr lang="en-GB" sz="2000" b="1">
                  <a:solidFill>
                    <a:schemeClr val="accent1"/>
                  </a:solidFill>
                </a:rPr>
                <a:t>  </a:t>
              </a:r>
            </a:p>
          </p:txBody>
        </p:sp>
        <p:sp>
          <p:nvSpPr>
            <p:cNvPr id="7" name="Text Box 73"/>
            <p:cNvSpPr txBox="1">
              <a:spLocks noChangeArrowheads="1"/>
            </p:cNvSpPr>
            <p:nvPr/>
          </p:nvSpPr>
          <p:spPr bwMode="auto">
            <a:xfrm>
              <a:off x="4281494" y="6234845"/>
              <a:ext cx="1219200" cy="364199"/>
            </a:xfrm>
            <a:prstGeom prst="rect">
              <a:avLst/>
            </a:prstGeom>
            <a:noFill/>
            <a:ln w="9525">
              <a:noFill/>
              <a:miter lim="800000"/>
              <a:headEnd/>
              <a:tailEnd/>
            </a:ln>
          </p:spPr>
          <p:txBody>
            <a:bodyPr>
              <a:spAutoFit/>
            </a:bodyPr>
            <a:lstStyle/>
            <a:p>
              <a:pPr>
                <a:spcBef>
                  <a:spcPct val="50000"/>
                </a:spcBef>
              </a:pPr>
              <a:r>
                <a:rPr lang="en-GB" sz="2000" b="1"/>
                <a:t>Wills</a:t>
              </a:r>
            </a:p>
          </p:txBody>
        </p:sp>
        <p:sp>
          <p:nvSpPr>
            <p:cNvPr id="8" name="Text Box 74"/>
            <p:cNvSpPr txBox="1">
              <a:spLocks noChangeArrowheads="1"/>
            </p:cNvSpPr>
            <p:nvPr/>
          </p:nvSpPr>
          <p:spPr bwMode="auto">
            <a:xfrm>
              <a:off x="2493994" y="5074261"/>
              <a:ext cx="2032000" cy="364199"/>
            </a:xfrm>
            <a:prstGeom prst="rect">
              <a:avLst/>
            </a:prstGeom>
            <a:noFill/>
            <a:ln w="9525">
              <a:noFill/>
              <a:miter lim="800000"/>
              <a:headEnd/>
              <a:tailEnd/>
            </a:ln>
          </p:spPr>
          <p:txBody>
            <a:bodyPr>
              <a:spAutoFit/>
            </a:bodyPr>
            <a:lstStyle/>
            <a:p>
              <a:pPr>
                <a:spcBef>
                  <a:spcPct val="50000"/>
                </a:spcBef>
              </a:pPr>
              <a:r>
                <a:rPr lang="en-GB" sz="2000" b="1"/>
                <a:t>Pensions</a:t>
              </a:r>
            </a:p>
          </p:txBody>
        </p:sp>
        <p:sp>
          <p:nvSpPr>
            <p:cNvPr id="9" name="Text Box 75"/>
            <p:cNvSpPr txBox="1">
              <a:spLocks noChangeArrowheads="1"/>
            </p:cNvSpPr>
            <p:nvPr/>
          </p:nvSpPr>
          <p:spPr bwMode="auto">
            <a:xfrm>
              <a:off x="1127132" y="6000768"/>
              <a:ext cx="2032000" cy="364199"/>
            </a:xfrm>
            <a:prstGeom prst="rect">
              <a:avLst/>
            </a:prstGeom>
            <a:noFill/>
            <a:ln w="9525">
              <a:noFill/>
              <a:miter lim="800000"/>
              <a:headEnd/>
              <a:tailEnd/>
            </a:ln>
          </p:spPr>
          <p:txBody>
            <a:bodyPr>
              <a:spAutoFit/>
            </a:bodyPr>
            <a:lstStyle/>
            <a:p>
              <a:pPr>
                <a:spcBef>
                  <a:spcPct val="50000"/>
                </a:spcBef>
              </a:pPr>
              <a:r>
                <a:rPr lang="en-GB" sz="2000" b="1"/>
                <a:t>Child Care</a:t>
              </a:r>
            </a:p>
          </p:txBody>
        </p:sp>
        <p:sp>
          <p:nvSpPr>
            <p:cNvPr id="10" name="Text Box 76"/>
            <p:cNvSpPr txBox="1">
              <a:spLocks noChangeArrowheads="1"/>
            </p:cNvSpPr>
            <p:nvPr/>
          </p:nvSpPr>
          <p:spPr bwMode="auto">
            <a:xfrm>
              <a:off x="1452586" y="4714884"/>
              <a:ext cx="2032000" cy="364199"/>
            </a:xfrm>
            <a:prstGeom prst="rect">
              <a:avLst/>
            </a:prstGeom>
            <a:noFill/>
            <a:ln w="9525">
              <a:noFill/>
              <a:miter lim="800000"/>
              <a:headEnd/>
              <a:tailEnd/>
            </a:ln>
          </p:spPr>
          <p:txBody>
            <a:bodyPr>
              <a:spAutoFit/>
            </a:bodyPr>
            <a:lstStyle/>
            <a:p>
              <a:pPr>
                <a:spcBef>
                  <a:spcPct val="50000"/>
                </a:spcBef>
              </a:pPr>
              <a:r>
                <a:rPr lang="en-GB" sz="2000" b="1"/>
                <a:t>Benefits</a:t>
              </a:r>
            </a:p>
          </p:txBody>
        </p:sp>
        <p:sp>
          <p:nvSpPr>
            <p:cNvPr id="11" name="Text Box 77"/>
            <p:cNvSpPr txBox="1">
              <a:spLocks noChangeArrowheads="1"/>
            </p:cNvSpPr>
            <p:nvPr/>
          </p:nvSpPr>
          <p:spPr bwMode="auto">
            <a:xfrm>
              <a:off x="407998" y="5214950"/>
              <a:ext cx="1219200" cy="364199"/>
            </a:xfrm>
            <a:prstGeom prst="rect">
              <a:avLst/>
            </a:prstGeom>
            <a:noFill/>
            <a:ln w="9525">
              <a:noFill/>
              <a:miter lim="800000"/>
              <a:headEnd/>
              <a:tailEnd/>
            </a:ln>
          </p:spPr>
          <p:txBody>
            <a:bodyPr>
              <a:spAutoFit/>
            </a:bodyPr>
            <a:lstStyle/>
            <a:p>
              <a:pPr>
                <a:spcBef>
                  <a:spcPct val="50000"/>
                </a:spcBef>
              </a:pPr>
              <a:r>
                <a:rPr lang="en-GB" sz="2000" b="1"/>
                <a:t>Car/s</a:t>
              </a:r>
            </a:p>
          </p:txBody>
        </p:sp>
        <p:sp>
          <p:nvSpPr>
            <p:cNvPr id="12" name="Text Box 78"/>
            <p:cNvSpPr txBox="1">
              <a:spLocks noChangeArrowheads="1"/>
            </p:cNvSpPr>
            <p:nvPr/>
          </p:nvSpPr>
          <p:spPr bwMode="auto">
            <a:xfrm>
              <a:off x="196863" y="3863550"/>
              <a:ext cx="2336800" cy="644351"/>
            </a:xfrm>
            <a:prstGeom prst="rect">
              <a:avLst/>
            </a:prstGeom>
            <a:noFill/>
            <a:ln w="9525">
              <a:noFill/>
              <a:miter lim="800000"/>
              <a:headEnd/>
              <a:tailEnd/>
            </a:ln>
          </p:spPr>
          <p:txBody>
            <a:bodyPr>
              <a:spAutoFit/>
            </a:bodyPr>
            <a:lstStyle/>
            <a:p>
              <a:pPr>
                <a:spcBef>
                  <a:spcPct val="50000"/>
                </a:spcBef>
              </a:pPr>
              <a:r>
                <a:rPr lang="en-GB" sz="2000" b="1" dirty="0"/>
                <a:t>Wider </a:t>
              </a:r>
              <a:r>
                <a:rPr lang="en-GB" sz="2000" b="1" dirty="0" smtClean="0"/>
                <a:t>family</a:t>
              </a:r>
              <a:r>
                <a:rPr lang="en-GB" sz="2000" b="1" dirty="0"/>
                <a:t> </a:t>
              </a:r>
              <a:r>
                <a:rPr lang="en-GB" sz="2000" b="1" dirty="0" smtClean="0"/>
                <a:t>responsibilities</a:t>
              </a:r>
            </a:p>
          </p:txBody>
        </p:sp>
        <p:sp>
          <p:nvSpPr>
            <p:cNvPr id="13" name="Text Box 79"/>
            <p:cNvSpPr txBox="1">
              <a:spLocks noChangeArrowheads="1"/>
            </p:cNvSpPr>
            <p:nvPr/>
          </p:nvSpPr>
          <p:spPr bwMode="auto">
            <a:xfrm>
              <a:off x="258794" y="3000372"/>
              <a:ext cx="1828800" cy="364199"/>
            </a:xfrm>
            <a:prstGeom prst="rect">
              <a:avLst/>
            </a:prstGeom>
            <a:noFill/>
            <a:ln w="9525">
              <a:noFill/>
              <a:miter lim="800000"/>
              <a:headEnd/>
              <a:tailEnd/>
            </a:ln>
          </p:spPr>
          <p:txBody>
            <a:bodyPr>
              <a:spAutoFit/>
            </a:bodyPr>
            <a:lstStyle/>
            <a:p>
              <a:pPr>
                <a:spcBef>
                  <a:spcPct val="50000"/>
                </a:spcBef>
              </a:pPr>
              <a:r>
                <a:rPr lang="en-GB" sz="2000" b="1"/>
                <a:t>Contents</a:t>
              </a:r>
            </a:p>
          </p:txBody>
        </p:sp>
        <p:sp>
          <p:nvSpPr>
            <p:cNvPr id="14" name="Text Box 80"/>
            <p:cNvSpPr txBox="1">
              <a:spLocks noChangeArrowheads="1"/>
            </p:cNvSpPr>
            <p:nvPr/>
          </p:nvSpPr>
          <p:spPr bwMode="auto">
            <a:xfrm>
              <a:off x="3556024" y="4853354"/>
              <a:ext cx="2641600" cy="364199"/>
            </a:xfrm>
            <a:prstGeom prst="rect">
              <a:avLst/>
            </a:prstGeom>
            <a:noFill/>
            <a:ln w="9525">
              <a:noFill/>
              <a:miter lim="800000"/>
              <a:headEnd/>
              <a:tailEnd/>
            </a:ln>
          </p:spPr>
          <p:txBody>
            <a:bodyPr>
              <a:spAutoFit/>
            </a:bodyPr>
            <a:lstStyle/>
            <a:p>
              <a:pPr>
                <a:spcBef>
                  <a:spcPct val="50000"/>
                </a:spcBef>
              </a:pPr>
              <a:r>
                <a:rPr lang="en-GB" sz="2000" b="1"/>
                <a:t>Medical Registration</a:t>
              </a:r>
            </a:p>
          </p:txBody>
        </p:sp>
        <p:sp>
          <p:nvSpPr>
            <p:cNvPr id="15" name="Text Box 81"/>
            <p:cNvSpPr txBox="1">
              <a:spLocks noChangeArrowheads="1"/>
            </p:cNvSpPr>
            <p:nvPr/>
          </p:nvSpPr>
          <p:spPr bwMode="auto">
            <a:xfrm>
              <a:off x="6035732" y="5214950"/>
              <a:ext cx="2235200" cy="364199"/>
            </a:xfrm>
            <a:prstGeom prst="rect">
              <a:avLst/>
            </a:prstGeom>
            <a:noFill/>
            <a:ln w="9525">
              <a:noFill/>
              <a:miter lim="800000"/>
              <a:headEnd/>
              <a:tailEnd/>
            </a:ln>
          </p:spPr>
          <p:txBody>
            <a:bodyPr>
              <a:spAutoFit/>
            </a:bodyPr>
            <a:lstStyle/>
            <a:p>
              <a:pPr>
                <a:spcBef>
                  <a:spcPct val="50000"/>
                </a:spcBef>
              </a:pPr>
              <a:r>
                <a:rPr lang="en-GB" sz="2000" b="1"/>
                <a:t>Insurances</a:t>
              </a:r>
            </a:p>
          </p:txBody>
        </p:sp>
        <p:sp>
          <p:nvSpPr>
            <p:cNvPr id="16" name="Text Box 82"/>
            <p:cNvSpPr txBox="1">
              <a:spLocks noChangeArrowheads="1"/>
            </p:cNvSpPr>
            <p:nvPr/>
          </p:nvSpPr>
          <p:spPr bwMode="auto">
            <a:xfrm>
              <a:off x="6329394" y="5991957"/>
              <a:ext cx="2743200" cy="364199"/>
            </a:xfrm>
            <a:prstGeom prst="rect">
              <a:avLst/>
            </a:prstGeom>
            <a:noFill/>
            <a:ln w="9525">
              <a:noFill/>
              <a:miter lim="800000"/>
              <a:headEnd/>
              <a:tailEnd/>
            </a:ln>
          </p:spPr>
          <p:txBody>
            <a:bodyPr>
              <a:spAutoFit/>
            </a:bodyPr>
            <a:lstStyle/>
            <a:p>
              <a:pPr algn="ctr">
                <a:spcBef>
                  <a:spcPct val="50000"/>
                </a:spcBef>
              </a:pPr>
              <a:r>
                <a:rPr lang="en-GB" sz="2000" b="1"/>
                <a:t>Family Documentation</a:t>
              </a:r>
            </a:p>
          </p:txBody>
        </p:sp>
        <p:sp>
          <p:nvSpPr>
            <p:cNvPr id="17" name="Text Box 84"/>
            <p:cNvSpPr txBox="1">
              <a:spLocks noChangeArrowheads="1"/>
            </p:cNvSpPr>
            <p:nvPr/>
          </p:nvSpPr>
          <p:spPr bwMode="auto">
            <a:xfrm>
              <a:off x="7243794" y="3857628"/>
              <a:ext cx="1828800" cy="364199"/>
            </a:xfrm>
            <a:prstGeom prst="rect">
              <a:avLst/>
            </a:prstGeom>
            <a:noFill/>
            <a:ln w="9525">
              <a:noFill/>
              <a:miter lim="800000"/>
              <a:headEnd/>
              <a:tailEnd/>
            </a:ln>
          </p:spPr>
          <p:txBody>
            <a:bodyPr>
              <a:spAutoFit/>
            </a:bodyPr>
            <a:lstStyle/>
            <a:p>
              <a:pPr>
                <a:spcBef>
                  <a:spcPct val="50000"/>
                </a:spcBef>
              </a:pPr>
              <a:r>
                <a:rPr lang="en-GB" sz="2000" b="1"/>
                <a:t>Schools</a:t>
              </a:r>
            </a:p>
          </p:txBody>
        </p:sp>
        <p:sp>
          <p:nvSpPr>
            <p:cNvPr id="18" name="Text Box 85"/>
            <p:cNvSpPr txBox="1">
              <a:spLocks noChangeArrowheads="1"/>
            </p:cNvSpPr>
            <p:nvPr/>
          </p:nvSpPr>
          <p:spPr bwMode="auto">
            <a:xfrm>
              <a:off x="6559576" y="3179514"/>
              <a:ext cx="2513018" cy="644351"/>
            </a:xfrm>
            <a:prstGeom prst="rect">
              <a:avLst/>
            </a:prstGeom>
            <a:noFill/>
            <a:ln w="9525">
              <a:noFill/>
              <a:miter lim="800000"/>
              <a:headEnd/>
              <a:tailEnd/>
            </a:ln>
          </p:spPr>
          <p:txBody>
            <a:bodyPr wrap="square">
              <a:spAutoFit/>
            </a:bodyPr>
            <a:lstStyle/>
            <a:p>
              <a:pPr>
                <a:spcBef>
                  <a:spcPct val="50000"/>
                </a:spcBef>
              </a:pPr>
              <a:r>
                <a:rPr lang="en-GB" sz="2000" b="1" dirty="0" smtClean="0"/>
                <a:t>financial support/maintenance</a:t>
              </a:r>
              <a:endParaRPr lang="en-GB" sz="2000" b="1" dirty="0"/>
            </a:p>
          </p:txBody>
        </p:sp>
        <p:sp>
          <p:nvSpPr>
            <p:cNvPr id="19" name="Text Box 86"/>
            <p:cNvSpPr txBox="1">
              <a:spLocks noChangeArrowheads="1"/>
            </p:cNvSpPr>
            <p:nvPr/>
          </p:nvSpPr>
          <p:spPr bwMode="auto">
            <a:xfrm>
              <a:off x="5104746" y="2916792"/>
              <a:ext cx="1676400" cy="364199"/>
            </a:xfrm>
            <a:prstGeom prst="rect">
              <a:avLst/>
            </a:prstGeom>
            <a:noFill/>
            <a:ln w="9525">
              <a:noFill/>
              <a:miter lim="800000"/>
              <a:headEnd/>
              <a:tailEnd/>
            </a:ln>
          </p:spPr>
          <p:txBody>
            <a:bodyPr>
              <a:spAutoFit/>
            </a:bodyPr>
            <a:lstStyle/>
            <a:p>
              <a:pPr>
                <a:spcBef>
                  <a:spcPct val="50000"/>
                </a:spcBef>
              </a:pPr>
              <a:r>
                <a:rPr lang="en-GB" sz="2000" b="1" dirty="0"/>
                <a:t>Child Support</a:t>
              </a:r>
            </a:p>
          </p:txBody>
        </p:sp>
        <p:sp>
          <p:nvSpPr>
            <p:cNvPr id="20" name="Text Box 88"/>
            <p:cNvSpPr txBox="1">
              <a:spLocks noChangeArrowheads="1"/>
            </p:cNvSpPr>
            <p:nvPr/>
          </p:nvSpPr>
          <p:spPr bwMode="auto">
            <a:xfrm>
              <a:off x="4601694" y="1966369"/>
              <a:ext cx="3135114" cy="364199"/>
            </a:xfrm>
            <a:prstGeom prst="rect">
              <a:avLst/>
            </a:prstGeom>
            <a:noFill/>
            <a:ln w="9525">
              <a:noFill/>
              <a:miter lim="800000"/>
              <a:headEnd/>
              <a:tailEnd/>
            </a:ln>
          </p:spPr>
          <p:txBody>
            <a:bodyPr wrap="square">
              <a:spAutoFit/>
            </a:bodyPr>
            <a:lstStyle/>
            <a:p>
              <a:pPr>
                <a:spcBef>
                  <a:spcPct val="50000"/>
                </a:spcBef>
              </a:pPr>
              <a:r>
                <a:rPr lang="en-GB" sz="2000" b="1" dirty="0" smtClean="0"/>
                <a:t>Parenting/Sharing care</a:t>
              </a:r>
              <a:endParaRPr lang="en-GB" sz="2000" b="1" dirty="0"/>
            </a:p>
          </p:txBody>
        </p:sp>
        <p:sp>
          <p:nvSpPr>
            <p:cNvPr id="21" name="Text Box 89"/>
            <p:cNvSpPr txBox="1">
              <a:spLocks noChangeArrowheads="1"/>
            </p:cNvSpPr>
            <p:nvPr/>
          </p:nvSpPr>
          <p:spPr bwMode="auto">
            <a:xfrm>
              <a:off x="4035468" y="1571612"/>
              <a:ext cx="2235200" cy="364199"/>
            </a:xfrm>
            <a:prstGeom prst="rect">
              <a:avLst/>
            </a:prstGeom>
            <a:noFill/>
            <a:ln w="9525">
              <a:noFill/>
              <a:miter lim="800000"/>
              <a:headEnd/>
              <a:tailEnd/>
            </a:ln>
          </p:spPr>
          <p:txBody>
            <a:bodyPr>
              <a:spAutoFit/>
            </a:bodyPr>
            <a:lstStyle/>
            <a:p>
              <a:pPr>
                <a:spcBef>
                  <a:spcPct val="50000"/>
                </a:spcBef>
              </a:pPr>
              <a:r>
                <a:rPr lang="en-GB" sz="2000" b="1"/>
                <a:t>Children</a:t>
              </a:r>
            </a:p>
          </p:txBody>
        </p:sp>
        <p:sp>
          <p:nvSpPr>
            <p:cNvPr id="22" name="Text Box 90"/>
            <p:cNvSpPr txBox="1">
              <a:spLocks noChangeArrowheads="1"/>
            </p:cNvSpPr>
            <p:nvPr/>
          </p:nvSpPr>
          <p:spPr bwMode="auto">
            <a:xfrm>
              <a:off x="3012305" y="2143116"/>
              <a:ext cx="929490" cy="364199"/>
            </a:xfrm>
            <a:prstGeom prst="rect">
              <a:avLst/>
            </a:prstGeom>
            <a:noFill/>
            <a:ln w="9525">
              <a:noFill/>
              <a:miter lim="800000"/>
              <a:headEnd/>
              <a:tailEnd/>
            </a:ln>
          </p:spPr>
          <p:txBody>
            <a:bodyPr wrap="square">
              <a:spAutoFit/>
            </a:bodyPr>
            <a:lstStyle/>
            <a:p>
              <a:pPr>
                <a:spcBef>
                  <a:spcPct val="50000"/>
                </a:spcBef>
              </a:pPr>
              <a:r>
                <a:rPr lang="en-GB" sz="2000" b="1" dirty="0" smtClean="0"/>
                <a:t>Debt</a:t>
              </a:r>
              <a:endParaRPr lang="en-GB" sz="2000" b="1" dirty="0"/>
            </a:p>
          </p:txBody>
        </p:sp>
        <p:sp>
          <p:nvSpPr>
            <p:cNvPr id="23" name="Text Box 91"/>
            <p:cNvSpPr txBox="1">
              <a:spLocks noChangeArrowheads="1"/>
            </p:cNvSpPr>
            <p:nvPr/>
          </p:nvSpPr>
          <p:spPr bwMode="auto">
            <a:xfrm>
              <a:off x="403232" y="1799429"/>
              <a:ext cx="2667000" cy="644351"/>
            </a:xfrm>
            <a:prstGeom prst="rect">
              <a:avLst/>
            </a:prstGeom>
            <a:noFill/>
            <a:ln w="9525">
              <a:noFill/>
              <a:miter lim="800000"/>
              <a:headEnd/>
              <a:tailEnd/>
            </a:ln>
          </p:spPr>
          <p:txBody>
            <a:bodyPr>
              <a:spAutoFit/>
            </a:bodyPr>
            <a:lstStyle/>
            <a:p>
              <a:pPr>
                <a:spcBef>
                  <a:spcPct val="50000"/>
                </a:spcBef>
              </a:pPr>
              <a:r>
                <a:rPr lang="en-GB" sz="2000" b="1" dirty="0"/>
                <a:t>Housing/ Accommodation</a:t>
              </a:r>
            </a:p>
          </p:txBody>
        </p:sp>
        <p:sp>
          <p:nvSpPr>
            <p:cNvPr id="24" name="Line 92"/>
            <p:cNvSpPr>
              <a:spLocks noChangeShapeType="1"/>
            </p:cNvSpPr>
            <p:nvPr/>
          </p:nvSpPr>
          <p:spPr bwMode="auto">
            <a:xfrm flipH="1" flipV="1">
              <a:off x="1452585" y="2481670"/>
              <a:ext cx="2463808" cy="1316606"/>
            </a:xfrm>
            <a:prstGeom prst="line">
              <a:avLst/>
            </a:prstGeom>
            <a:noFill/>
            <a:ln w="9525">
              <a:solidFill>
                <a:schemeClr val="tx1"/>
              </a:solidFill>
              <a:round/>
              <a:headEnd/>
              <a:tailEnd/>
            </a:ln>
          </p:spPr>
          <p:txBody>
            <a:bodyPr/>
            <a:lstStyle/>
            <a:p>
              <a:endParaRPr lang="en-GB"/>
            </a:p>
          </p:txBody>
        </p:sp>
        <p:sp>
          <p:nvSpPr>
            <p:cNvPr id="25" name="Line 93"/>
            <p:cNvSpPr>
              <a:spLocks noChangeShapeType="1"/>
            </p:cNvSpPr>
            <p:nvPr/>
          </p:nvSpPr>
          <p:spPr bwMode="auto">
            <a:xfrm>
              <a:off x="3484594" y="2532185"/>
              <a:ext cx="914400" cy="1213338"/>
            </a:xfrm>
            <a:prstGeom prst="line">
              <a:avLst/>
            </a:prstGeom>
            <a:noFill/>
            <a:ln w="9525">
              <a:solidFill>
                <a:schemeClr val="tx1"/>
              </a:solidFill>
              <a:round/>
              <a:headEnd/>
              <a:tailEnd/>
            </a:ln>
          </p:spPr>
          <p:txBody>
            <a:bodyPr/>
            <a:lstStyle/>
            <a:p>
              <a:endParaRPr lang="en-GB"/>
            </a:p>
          </p:txBody>
        </p:sp>
        <p:sp>
          <p:nvSpPr>
            <p:cNvPr id="26" name="Line 94"/>
            <p:cNvSpPr>
              <a:spLocks noChangeShapeType="1"/>
            </p:cNvSpPr>
            <p:nvPr/>
          </p:nvSpPr>
          <p:spPr bwMode="auto">
            <a:xfrm flipH="1">
              <a:off x="4546281" y="2000240"/>
              <a:ext cx="45719" cy="1714512"/>
            </a:xfrm>
            <a:prstGeom prst="line">
              <a:avLst/>
            </a:prstGeom>
            <a:noFill/>
            <a:ln w="9525">
              <a:solidFill>
                <a:schemeClr val="tx1"/>
              </a:solidFill>
              <a:round/>
              <a:headEnd/>
              <a:tailEnd/>
            </a:ln>
          </p:spPr>
          <p:txBody>
            <a:bodyPr/>
            <a:lstStyle/>
            <a:p>
              <a:endParaRPr lang="en-GB"/>
            </a:p>
          </p:txBody>
        </p:sp>
        <p:sp>
          <p:nvSpPr>
            <p:cNvPr id="27" name="Line 95"/>
            <p:cNvSpPr>
              <a:spLocks noChangeShapeType="1"/>
            </p:cNvSpPr>
            <p:nvPr/>
          </p:nvSpPr>
          <p:spPr bwMode="auto">
            <a:xfrm flipH="1">
              <a:off x="4729194" y="2325216"/>
              <a:ext cx="771499" cy="1420307"/>
            </a:xfrm>
            <a:prstGeom prst="line">
              <a:avLst/>
            </a:prstGeom>
            <a:noFill/>
            <a:ln w="9525">
              <a:solidFill>
                <a:schemeClr val="tx1"/>
              </a:solidFill>
              <a:round/>
              <a:headEnd/>
              <a:tailEnd/>
            </a:ln>
          </p:spPr>
          <p:txBody>
            <a:bodyPr/>
            <a:lstStyle/>
            <a:p>
              <a:endParaRPr lang="en-GB"/>
            </a:p>
          </p:txBody>
        </p:sp>
        <p:sp>
          <p:nvSpPr>
            <p:cNvPr id="28" name="Line 96"/>
            <p:cNvSpPr>
              <a:spLocks noChangeShapeType="1"/>
            </p:cNvSpPr>
            <p:nvPr/>
          </p:nvSpPr>
          <p:spPr bwMode="auto">
            <a:xfrm flipV="1">
              <a:off x="4932394" y="3376246"/>
              <a:ext cx="508000" cy="369277"/>
            </a:xfrm>
            <a:prstGeom prst="line">
              <a:avLst/>
            </a:prstGeom>
            <a:noFill/>
            <a:ln w="9525">
              <a:solidFill>
                <a:schemeClr val="tx1"/>
              </a:solidFill>
              <a:round/>
              <a:headEnd/>
              <a:tailEnd/>
            </a:ln>
          </p:spPr>
          <p:txBody>
            <a:bodyPr/>
            <a:lstStyle/>
            <a:p>
              <a:endParaRPr lang="en-GB"/>
            </a:p>
          </p:txBody>
        </p:sp>
        <p:sp>
          <p:nvSpPr>
            <p:cNvPr id="30" name="Line 98"/>
            <p:cNvSpPr>
              <a:spLocks noChangeShapeType="1"/>
            </p:cNvSpPr>
            <p:nvPr/>
          </p:nvSpPr>
          <p:spPr bwMode="auto">
            <a:xfrm flipV="1">
              <a:off x="5440394" y="3462623"/>
              <a:ext cx="1119182" cy="335653"/>
            </a:xfrm>
            <a:prstGeom prst="line">
              <a:avLst/>
            </a:prstGeom>
            <a:noFill/>
            <a:ln w="9525">
              <a:solidFill>
                <a:schemeClr val="tx1"/>
              </a:solidFill>
              <a:round/>
              <a:headEnd/>
              <a:tailEnd/>
            </a:ln>
          </p:spPr>
          <p:txBody>
            <a:bodyPr/>
            <a:lstStyle/>
            <a:p>
              <a:endParaRPr lang="en-GB"/>
            </a:p>
          </p:txBody>
        </p:sp>
        <p:sp>
          <p:nvSpPr>
            <p:cNvPr id="31" name="Line 99"/>
            <p:cNvSpPr>
              <a:spLocks noChangeShapeType="1"/>
            </p:cNvSpPr>
            <p:nvPr/>
          </p:nvSpPr>
          <p:spPr bwMode="auto">
            <a:xfrm>
              <a:off x="5948394" y="4062046"/>
              <a:ext cx="1219200" cy="0"/>
            </a:xfrm>
            <a:prstGeom prst="line">
              <a:avLst/>
            </a:prstGeom>
            <a:noFill/>
            <a:ln w="9525">
              <a:solidFill>
                <a:schemeClr val="tx1"/>
              </a:solidFill>
              <a:round/>
              <a:headEnd/>
              <a:tailEnd/>
            </a:ln>
          </p:spPr>
          <p:txBody>
            <a:bodyPr/>
            <a:lstStyle/>
            <a:p>
              <a:endParaRPr lang="en-GB"/>
            </a:p>
          </p:txBody>
        </p:sp>
        <p:sp>
          <p:nvSpPr>
            <p:cNvPr id="32" name="Line 100"/>
            <p:cNvSpPr>
              <a:spLocks noChangeShapeType="1"/>
            </p:cNvSpPr>
            <p:nvPr/>
          </p:nvSpPr>
          <p:spPr bwMode="auto">
            <a:xfrm>
              <a:off x="5618194" y="4259873"/>
              <a:ext cx="1882764" cy="526449"/>
            </a:xfrm>
            <a:prstGeom prst="line">
              <a:avLst/>
            </a:prstGeom>
            <a:noFill/>
            <a:ln w="9525">
              <a:solidFill>
                <a:schemeClr val="tx1"/>
              </a:solidFill>
              <a:round/>
              <a:headEnd/>
              <a:tailEnd/>
            </a:ln>
          </p:spPr>
          <p:txBody>
            <a:bodyPr/>
            <a:lstStyle/>
            <a:p>
              <a:endParaRPr lang="en-GB"/>
            </a:p>
          </p:txBody>
        </p:sp>
        <p:sp>
          <p:nvSpPr>
            <p:cNvPr id="33" name="Line 101"/>
            <p:cNvSpPr>
              <a:spLocks noChangeShapeType="1"/>
            </p:cNvSpPr>
            <p:nvPr/>
          </p:nvSpPr>
          <p:spPr bwMode="auto">
            <a:xfrm>
              <a:off x="4960982" y="4325816"/>
              <a:ext cx="1524000" cy="949569"/>
            </a:xfrm>
            <a:prstGeom prst="line">
              <a:avLst/>
            </a:prstGeom>
            <a:noFill/>
            <a:ln w="9525">
              <a:solidFill>
                <a:schemeClr val="tx1"/>
              </a:solidFill>
              <a:round/>
              <a:headEnd/>
              <a:tailEnd/>
            </a:ln>
          </p:spPr>
          <p:txBody>
            <a:bodyPr/>
            <a:lstStyle/>
            <a:p>
              <a:endParaRPr lang="en-GB"/>
            </a:p>
          </p:txBody>
        </p:sp>
        <p:sp>
          <p:nvSpPr>
            <p:cNvPr id="34" name="Line 103"/>
            <p:cNvSpPr>
              <a:spLocks noChangeShapeType="1"/>
            </p:cNvSpPr>
            <p:nvPr/>
          </p:nvSpPr>
          <p:spPr bwMode="auto">
            <a:xfrm>
              <a:off x="6845352" y="5525983"/>
              <a:ext cx="711200" cy="474785"/>
            </a:xfrm>
            <a:prstGeom prst="line">
              <a:avLst/>
            </a:prstGeom>
            <a:noFill/>
            <a:ln w="9525">
              <a:solidFill>
                <a:schemeClr val="tx1"/>
              </a:solidFill>
              <a:round/>
              <a:headEnd/>
              <a:tailEnd/>
            </a:ln>
          </p:spPr>
          <p:txBody>
            <a:bodyPr/>
            <a:lstStyle/>
            <a:p>
              <a:endParaRPr lang="en-GB"/>
            </a:p>
          </p:txBody>
        </p:sp>
        <p:sp>
          <p:nvSpPr>
            <p:cNvPr id="35" name="Line 104"/>
            <p:cNvSpPr>
              <a:spLocks noChangeShapeType="1"/>
            </p:cNvSpPr>
            <p:nvPr/>
          </p:nvSpPr>
          <p:spPr bwMode="auto">
            <a:xfrm>
              <a:off x="4572000" y="4352193"/>
              <a:ext cx="0" cy="527538"/>
            </a:xfrm>
            <a:prstGeom prst="line">
              <a:avLst/>
            </a:prstGeom>
            <a:noFill/>
            <a:ln w="9525">
              <a:solidFill>
                <a:schemeClr val="tx1"/>
              </a:solidFill>
              <a:round/>
              <a:headEnd/>
              <a:tailEnd/>
            </a:ln>
          </p:spPr>
          <p:txBody>
            <a:bodyPr/>
            <a:lstStyle/>
            <a:p>
              <a:endParaRPr lang="en-GB"/>
            </a:p>
          </p:txBody>
        </p:sp>
        <p:sp>
          <p:nvSpPr>
            <p:cNvPr id="36" name="Line 105"/>
            <p:cNvSpPr>
              <a:spLocks noChangeShapeType="1"/>
            </p:cNvSpPr>
            <p:nvPr/>
          </p:nvSpPr>
          <p:spPr bwMode="auto">
            <a:xfrm>
              <a:off x="4572000" y="5275385"/>
              <a:ext cx="0" cy="1002323"/>
            </a:xfrm>
            <a:prstGeom prst="line">
              <a:avLst/>
            </a:prstGeom>
            <a:noFill/>
            <a:ln w="9525">
              <a:solidFill>
                <a:schemeClr val="tx1"/>
              </a:solidFill>
              <a:round/>
              <a:headEnd/>
              <a:tailEnd/>
            </a:ln>
          </p:spPr>
          <p:txBody>
            <a:bodyPr/>
            <a:lstStyle/>
            <a:p>
              <a:endParaRPr lang="en-GB"/>
            </a:p>
          </p:txBody>
        </p:sp>
        <p:sp>
          <p:nvSpPr>
            <p:cNvPr id="37" name="Line 106"/>
            <p:cNvSpPr>
              <a:spLocks noChangeShapeType="1"/>
            </p:cNvSpPr>
            <p:nvPr/>
          </p:nvSpPr>
          <p:spPr bwMode="auto">
            <a:xfrm flipH="1">
              <a:off x="3270272" y="4404958"/>
              <a:ext cx="812800" cy="738554"/>
            </a:xfrm>
            <a:prstGeom prst="line">
              <a:avLst/>
            </a:prstGeom>
            <a:noFill/>
            <a:ln w="9525">
              <a:solidFill>
                <a:schemeClr val="tx1"/>
              </a:solidFill>
              <a:round/>
              <a:headEnd/>
              <a:tailEnd/>
            </a:ln>
          </p:spPr>
          <p:txBody>
            <a:bodyPr/>
            <a:lstStyle/>
            <a:p>
              <a:endParaRPr lang="en-GB"/>
            </a:p>
          </p:txBody>
        </p:sp>
        <p:sp>
          <p:nvSpPr>
            <p:cNvPr id="38" name="Line 107"/>
            <p:cNvSpPr>
              <a:spLocks noChangeShapeType="1"/>
            </p:cNvSpPr>
            <p:nvPr/>
          </p:nvSpPr>
          <p:spPr bwMode="auto">
            <a:xfrm flipH="1">
              <a:off x="2127264" y="5439160"/>
              <a:ext cx="812800" cy="633046"/>
            </a:xfrm>
            <a:prstGeom prst="line">
              <a:avLst/>
            </a:prstGeom>
            <a:noFill/>
            <a:ln w="9525">
              <a:solidFill>
                <a:schemeClr val="tx1"/>
              </a:solidFill>
              <a:round/>
              <a:headEnd/>
              <a:tailEnd/>
            </a:ln>
          </p:spPr>
          <p:txBody>
            <a:bodyPr/>
            <a:lstStyle/>
            <a:p>
              <a:endParaRPr lang="en-GB"/>
            </a:p>
          </p:txBody>
        </p:sp>
        <p:sp>
          <p:nvSpPr>
            <p:cNvPr id="39" name="Line 108"/>
            <p:cNvSpPr>
              <a:spLocks noChangeShapeType="1"/>
            </p:cNvSpPr>
            <p:nvPr/>
          </p:nvSpPr>
          <p:spPr bwMode="auto">
            <a:xfrm flipH="1">
              <a:off x="2413016" y="4325816"/>
              <a:ext cx="1198578" cy="460506"/>
            </a:xfrm>
            <a:prstGeom prst="line">
              <a:avLst/>
            </a:prstGeom>
            <a:noFill/>
            <a:ln w="9525">
              <a:solidFill>
                <a:schemeClr val="tx1"/>
              </a:solidFill>
              <a:round/>
              <a:headEnd/>
              <a:tailEnd/>
            </a:ln>
          </p:spPr>
          <p:txBody>
            <a:bodyPr/>
            <a:lstStyle/>
            <a:p>
              <a:endParaRPr lang="en-GB"/>
            </a:p>
          </p:txBody>
        </p:sp>
        <p:sp>
          <p:nvSpPr>
            <p:cNvPr id="40" name="Line 110"/>
            <p:cNvSpPr>
              <a:spLocks noChangeShapeType="1"/>
            </p:cNvSpPr>
            <p:nvPr/>
          </p:nvSpPr>
          <p:spPr bwMode="auto">
            <a:xfrm flipH="1">
              <a:off x="1127132" y="5072074"/>
              <a:ext cx="609600" cy="214314"/>
            </a:xfrm>
            <a:prstGeom prst="line">
              <a:avLst/>
            </a:prstGeom>
            <a:noFill/>
            <a:ln w="9525">
              <a:solidFill>
                <a:schemeClr val="tx1"/>
              </a:solidFill>
              <a:round/>
              <a:headEnd/>
              <a:tailEnd/>
            </a:ln>
          </p:spPr>
          <p:txBody>
            <a:bodyPr/>
            <a:lstStyle/>
            <a:p>
              <a:endParaRPr lang="en-GB"/>
            </a:p>
          </p:txBody>
        </p:sp>
        <p:sp>
          <p:nvSpPr>
            <p:cNvPr id="41" name="Line 111"/>
            <p:cNvSpPr>
              <a:spLocks noChangeShapeType="1"/>
            </p:cNvSpPr>
            <p:nvPr/>
          </p:nvSpPr>
          <p:spPr bwMode="auto">
            <a:xfrm flipH="1">
              <a:off x="1985994" y="4167554"/>
              <a:ext cx="1422400" cy="18171"/>
            </a:xfrm>
            <a:prstGeom prst="line">
              <a:avLst/>
            </a:prstGeom>
            <a:noFill/>
            <a:ln w="9525">
              <a:solidFill>
                <a:schemeClr val="tx1"/>
              </a:solidFill>
              <a:round/>
              <a:headEnd/>
              <a:tailEnd/>
            </a:ln>
          </p:spPr>
          <p:txBody>
            <a:bodyPr/>
            <a:lstStyle/>
            <a:p>
              <a:endParaRPr lang="en-GB"/>
            </a:p>
          </p:txBody>
        </p:sp>
        <p:sp>
          <p:nvSpPr>
            <p:cNvPr id="42" name="Line 112"/>
            <p:cNvSpPr>
              <a:spLocks noChangeShapeType="1"/>
            </p:cNvSpPr>
            <p:nvPr/>
          </p:nvSpPr>
          <p:spPr bwMode="auto">
            <a:xfrm>
              <a:off x="1681194" y="3429000"/>
              <a:ext cx="1828800" cy="527538"/>
            </a:xfrm>
            <a:prstGeom prst="line">
              <a:avLst/>
            </a:prstGeom>
            <a:noFill/>
            <a:ln w="9525">
              <a:solidFill>
                <a:schemeClr val="tx1"/>
              </a:solidFill>
              <a:round/>
              <a:headEnd/>
              <a:tailEnd/>
            </a:ln>
          </p:spPr>
          <p:txBody>
            <a:bodyPr/>
            <a:lstStyle/>
            <a:p>
              <a:endParaRPr lang="en-GB"/>
            </a:p>
          </p:txBody>
        </p:sp>
      </p:grpSp>
      <p:sp>
        <p:nvSpPr>
          <p:cNvPr id="43" name="Slide Number Placeholder 46"/>
          <p:cNvSpPr>
            <a:spLocks noGrp="1"/>
          </p:cNvSpPr>
          <p:nvPr>
            <p:ph type="sldNum" sz="quarter" idx="12"/>
          </p:nvPr>
        </p:nvSpPr>
        <p:spPr>
          <a:xfrm>
            <a:off x="7924800" y="6416675"/>
            <a:ext cx="762000" cy="365125"/>
          </a:xfrm>
        </p:spPr>
        <p:txBody>
          <a:bodyPr/>
          <a:lstStyle/>
          <a:p>
            <a:pPr>
              <a:defRPr/>
            </a:pPr>
            <a:r>
              <a:rPr lang="en-GB" dirty="0" smtClean="0"/>
              <a:t>2</a:t>
            </a:r>
            <a:endParaRPr lang="en-GB" dirty="0"/>
          </a:p>
        </p:txBody>
      </p:sp>
      <p:sp>
        <p:nvSpPr>
          <p:cNvPr id="44" name="Date Placeholder 48"/>
          <p:cNvSpPr>
            <a:spLocks noGrp="1"/>
          </p:cNvSpPr>
          <p:nvPr>
            <p:ph type="dt" sz="quarter" idx="10"/>
          </p:nvPr>
        </p:nvSpPr>
        <p:spPr>
          <a:xfrm>
            <a:off x="457200" y="6416675"/>
            <a:ext cx="2133600" cy="365125"/>
          </a:xfrm>
        </p:spPr>
        <p:txBody>
          <a:bodyPr/>
          <a:lstStyle/>
          <a:p>
            <a:pPr>
              <a:defRPr/>
            </a:pPr>
            <a:r>
              <a:rPr lang="en-US" smtClean="0"/>
              <a:t>© angela lake-carroll 2009  all rights reserved</a:t>
            </a:r>
            <a:endParaRPr lang="en-GB" dirty="0"/>
          </a:p>
        </p:txBody>
      </p:sp>
      <p:cxnSp>
        <p:nvCxnSpPr>
          <p:cNvPr id="46" name="Straight Connector 45"/>
          <p:cNvCxnSpPr/>
          <p:nvPr/>
        </p:nvCxnSpPr>
        <p:spPr>
          <a:xfrm flipH="1">
            <a:off x="6197612" y="1601832"/>
            <a:ext cx="1351990" cy="9538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43232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252413" y="109538"/>
            <a:ext cx="8636000" cy="369887"/>
          </a:xfrm>
          <a:prstGeom prst="rect">
            <a:avLst/>
          </a:prstGeom>
          <a:noFill/>
          <a:ln w="9525">
            <a:noFill/>
            <a:miter lim="800000"/>
            <a:headEnd/>
            <a:tailEnd/>
          </a:ln>
        </p:spPr>
        <p:txBody>
          <a:bodyPr lIns="91412" tIns="45706" rIns="91412" bIns="45706">
            <a:spAutoFit/>
          </a:bodyPr>
          <a:lstStyle/>
          <a:p>
            <a:pPr>
              <a:spcBef>
                <a:spcPct val="50000"/>
              </a:spcBef>
            </a:pPr>
            <a:endParaRPr lang="en-US">
              <a:latin typeface="+mj-lt"/>
            </a:endParaRPr>
          </a:p>
        </p:txBody>
      </p:sp>
      <p:sp>
        <p:nvSpPr>
          <p:cNvPr id="5" name="Text Box 5"/>
          <p:cNvSpPr txBox="1">
            <a:spLocks noChangeArrowheads="1"/>
          </p:cNvSpPr>
          <p:nvPr/>
        </p:nvSpPr>
        <p:spPr bwMode="auto">
          <a:xfrm>
            <a:off x="1000124" y="500063"/>
            <a:ext cx="6721475" cy="695547"/>
          </a:xfrm>
          <a:prstGeom prst="rect">
            <a:avLst/>
          </a:prstGeom>
          <a:noFill/>
          <a:ln w="9525">
            <a:noFill/>
            <a:miter lim="800000"/>
            <a:headEnd/>
            <a:tailEnd/>
          </a:ln>
        </p:spPr>
        <p:txBody>
          <a:bodyPr lIns="91412" tIns="45706" rIns="91412" bIns="45706">
            <a:spAutoFit/>
          </a:bodyPr>
          <a:lstStyle/>
          <a:p>
            <a:pPr algn="ctr">
              <a:lnSpc>
                <a:spcPct val="140000"/>
              </a:lnSpc>
              <a:spcBef>
                <a:spcPct val="50000"/>
              </a:spcBef>
            </a:pPr>
            <a:r>
              <a:rPr lang="en-GB" sz="2800" b="1" dirty="0">
                <a:latin typeface="+mj-lt"/>
                <a:cs typeface="Times New Roman" pitchFamily="18" charset="0"/>
              </a:rPr>
              <a:t>Impact of Separation and Divorce</a:t>
            </a:r>
          </a:p>
        </p:txBody>
      </p:sp>
      <p:grpSp>
        <p:nvGrpSpPr>
          <p:cNvPr id="6" name="Group 48"/>
          <p:cNvGrpSpPr>
            <a:grpSpLocks/>
          </p:cNvGrpSpPr>
          <p:nvPr/>
        </p:nvGrpSpPr>
        <p:grpSpPr bwMode="auto">
          <a:xfrm>
            <a:off x="357188" y="1285875"/>
            <a:ext cx="9150350" cy="4946650"/>
            <a:chOff x="203200" y="1785926"/>
            <a:chExt cx="9150368" cy="4518255"/>
          </a:xfrm>
        </p:grpSpPr>
        <p:sp>
          <p:nvSpPr>
            <p:cNvPr id="7" name="Text Box 6"/>
            <p:cNvSpPr txBox="1">
              <a:spLocks noChangeArrowheads="1"/>
            </p:cNvSpPr>
            <p:nvPr/>
          </p:nvSpPr>
          <p:spPr bwMode="auto">
            <a:xfrm>
              <a:off x="3571868" y="3857628"/>
              <a:ext cx="1930400" cy="365442"/>
            </a:xfrm>
            <a:prstGeom prst="rect">
              <a:avLst/>
            </a:prstGeom>
            <a:noFill/>
            <a:ln w="9525">
              <a:noFill/>
              <a:miter lim="800000"/>
              <a:headEnd/>
              <a:tailEnd/>
            </a:ln>
          </p:spPr>
          <p:txBody>
            <a:bodyPr>
              <a:spAutoFit/>
            </a:bodyPr>
            <a:lstStyle/>
            <a:p>
              <a:pPr algn="ctr">
                <a:spcBef>
                  <a:spcPct val="50000"/>
                </a:spcBef>
              </a:pPr>
              <a:r>
                <a:rPr lang="en-GB" sz="2000" b="1">
                  <a:solidFill>
                    <a:srgbClr val="FF0000"/>
                  </a:solidFill>
                  <a:latin typeface="+mj-lt"/>
                </a:rPr>
                <a:t>Individual  </a:t>
              </a:r>
              <a:r>
                <a:rPr lang="en-GB" sz="2000" b="1">
                  <a:solidFill>
                    <a:schemeClr val="accent1"/>
                  </a:solidFill>
                  <a:latin typeface="+mj-lt"/>
                </a:rPr>
                <a:t>  </a:t>
              </a:r>
            </a:p>
          </p:txBody>
        </p:sp>
        <p:sp>
          <p:nvSpPr>
            <p:cNvPr id="8" name="Text Box 11"/>
            <p:cNvSpPr txBox="1">
              <a:spLocks noChangeArrowheads="1"/>
            </p:cNvSpPr>
            <p:nvPr/>
          </p:nvSpPr>
          <p:spPr bwMode="auto">
            <a:xfrm>
              <a:off x="4067180" y="1785926"/>
              <a:ext cx="1219200" cy="369332"/>
            </a:xfrm>
            <a:prstGeom prst="rect">
              <a:avLst/>
            </a:prstGeom>
            <a:noFill/>
            <a:ln w="9525">
              <a:noFill/>
              <a:miter lim="800000"/>
              <a:headEnd/>
              <a:tailEnd/>
            </a:ln>
          </p:spPr>
          <p:txBody>
            <a:bodyPr>
              <a:spAutoFit/>
            </a:bodyPr>
            <a:lstStyle/>
            <a:p>
              <a:pPr>
                <a:spcBef>
                  <a:spcPct val="50000"/>
                </a:spcBef>
              </a:pPr>
              <a:r>
                <a:rPr lang="en-GB" sz="2000" b="1">
                  <a:latin typeface="+mj-lt"/>
                </a:rPr>
                <a:t>Loss</a:t>
              </a:r>
            </a:p>
          </p:txBody>
        </p:sp>
        <p:sp>
          <p:nvSpPr>
            <p:cNvPr id="9" name="Line 24"/>
            <p:cNvSpPr>
              <a:spLocks noChangeShapeType="1"/>
            </p:cNvSpPr>
            <p:nvPr/>
          </p:nvSpPr>
          <p:spPr bwMode="auto">
            <a:xfrm>
              <a:off x="4470400" y="2143116"/>
              <a:ext cx="0" cy="527538"/>
            </a:xfrm>
            <a:prstGeom prst="line">
              <a:avLst/>
            </a:prstGeom>
            <a:noFill/>
            <a:ln w="9525">
              <a:solidFill>
                <a:schemeClr val="tx1"/>
              </a:solidFill>
              <a:round/>
              <a:headEnd/>
              <a:tailEnd/>
            </a:ln>
          </p:spPr>
          <p:txBody>
            <a:bodyPr/>
            <a:lstStyle/>
            <a:p>
              <a:endParaRPr lang="en-GB">
                <a:latin typeface="+mj-lt"/>
              </a:endParaRPr>
            </a:p>
          </p:txBody>
        </p:sp>
        <p:sp>
          <p:nvSpPr>
            <p:cNvPr id="10" name="Text Box 36"/>
            <p:cNvSpPr txBox="1">
              <a:spLocks noChangeArrowheads="1"/>
            </p:cNvSpPr>
            <p:nvPr/>
          </p:nvSpPr>
          <p:spPr bwMode="auto">
            <a:xfrm>
              <a:off x="304800" y="5047884"/>
              <a:ext cx="2032000" cy="369332"/>
            </a:xfrm>
            <a:prstGeom prst="rect">
              <a:avLst/>
            </a:prstGeom>
            <a:noFill/>
            <a:ln w="9525">
              <a:noFill/>
              <a:miter lim="800000"/>
              <a:headEnd/>
              <a:tailEnd/>
            </a:ln>
          </p:spPr>
          <p:txBody>
            <a:bodyPr>
              <a:spAutoFit/>
            </a:bodyPr>
            <a:lstStyle/>
            <a:p>
              <a:pPr>
                <a:spcBef>
                  <a:spcPct val="50000"/>
                </a:spcBef>
              </a:pPr>
              <a:r>
                <a:rPr lang="en-GB" sz="2000" b="1">
                  <a:latin typeface="+mj-lt"/>
                </a:rPr>
                <a:t>Disbelief</a:t>
              </a:r>
            </a:p>
          </p:txBody>
        </p:sp>
        <p:sp>
          <p:nvSpPr>
            <p:cNvPr id="11" name="Text Box 37"/>
            <p:cNvSpPr txBox="1">
              <a:spLocks noChangeArrowheads="1"/>
            </p:cNvSpPr>
            <p:nvPr/>
          </p:nvSpPr>
          <p:spPr bwMode="auto">
            <a:xfrm>
              <a:off x="609600" y="4040349"/>
              <a:ext cx="2032000" cy="369332"/>
            </a:xfrm>
            <a:prstGeom prst="rect">
              <a:avLst/>
            </a:prstGeom>
            <a:noFill/>
            <a:ln w="9525">
              <a:noFill/>
              <a:miter lim="800000"/>
              <a:headEnd/>
              <a:tailEnd/>
            </a:ln>
          </p:spPr>
          <p:txBody>
            <a:bodyPr>
              <a:spAutoFit/>
            </a:bodyPr>
            <a:lstStyle/>
            <a:p>
              <a:pPr>
                <a:spcBef>
                  <a:spcPct val="50000"/>
                </a:spcBef>
              </a:pPr>
              <a:r>
                <a:rPr lang="en-GB" sz="2000" b="1" dirty="0">
                  <a:latin typeface="+mj-lt"/>
                </a:rPr>
                <a:t>Disoriented</a:t>
              </a:r>
            </a:p>
          </p:txBody>
        </p:sp>
        <p:sp>
          <p:nvSpPr>
            <p:cNvPr id="12" name="Text Box 38"/>
            <p:cNvSpPr txBox="1">
              <a:spLocks noChangeArrowheads="1"/>
            </p:cNvSpPr>
            <p:nvPr/>
          </p:nvSpPr>
          <p:spPr bwMode="auto">
            <a:xfrm>
              <a:off x="2336800" y="4559911"/>
              <a:ext cx="1625600" cy="369332"/>
            </a:xfrm>
            <a:prstGeom prst="rect">
              <a:avLst/>
            </a:prstGeom>
            <a:noFill/>
            <a:ln w="9525">
              <a:noFill/>
              <a:miter lim="800000"/>
              <a:headEnd/>
              <a:tailEnd/>
            </a:ln>
          </p:spPr>
          <p:txBody>
            <a:bodyPr>
              <a:spAutoFit/>
            </a:bodyPr>
            <a:lstStyle/>
            <a:p>
              <a:pPr>
                <a:spcBef>
                  <a:spcPct val="50000"/>
                </a:spcBef>
              </a:pPr>
              <a:r>
                <a:rPr lang="en-GB" sz="2000" b="1">
                  <a:latin typeface="+mj-lt"/>
                </a:rPr>
                <a:t>Helpless</a:t>
              </a:r>
            </a:p>
          </p:txBody>
        </p:sp>
        <p:sp>
          <p:nvSpPr>
            <p:cNvPr id="13" name="Text Box 39"/>
            <p:cNvSpPr txBox="1">
              <a:spLocks noChangeArrowheads="1"/>
            </p:cNvSpPr>
            <p:nvPr/>
          </p:nvSpPr>
          <p:spPr bwMode="auto">
            <a:xfrm>
              <a:off x="2567140" y="5749090"/>
              <a:ext cx="2438397" cy="463851"/>
            </a:xfrm>
            <a:prstGeom prst="rect">
              <a:avLst/>
            </a:prstGeom>
            <a:noFill/>
            <a:ln w="9525">
              <a:noFill/>
              <a:miter lim="800000"/>
              <a:headEnd/>
              <a:tailEnd/>
            </a:ln>
          </p:spPr>
          <p:txBody>
            <a:bodyPr wrap="square">
              <a:spAutoFit/>
            </a:bodyPr>
            <a:lstStyle/>
            <a:p>
              <a:pPr>
                <a:lnSpc>
                  <a:spcPct val="50000"/>
                </a:lnSpc>
                <a:spcBef>
                  <a:spcPct val="50000"/>
                </a:spcBef>
              </a:pPr>
              <a:r>
                <a:rPr lang="en-GB" b="1" dirty="0">
                  <a:latin typeface="+mj-lt"/>
                </a:rPr>
                <a:t>Loss of s</a:t>
              </a:r>
              <a:r>
                <a:rPr lang="en-GB" b="1" dirty="0" smtClean="0">
                  <a:latin typeface="+mj-lt"/>
                </a:rPr>
                <a:t>tatus/face/</a:t>
              </a:r>
              <a:endParaRPr lang="en-GB" b="1" dirty="0">
                <a:latin typeface="+mj-lt"/>
              </a:endParaRPr>
            </a:p>
            <a:p>
              <a:pPr>
                <a:lnSpc>
                  <a:spcPct val="50000"/>
                </a:lnSpc>
                <a:spcBef>
                  <a:spcPct val="50000"/>
                </a:spcBef>
              </a:pPr>
              <a:r>
                <a:rPr lang="en-GB" b="1" dirty="0" smtClean="0">
                  <a:latin typeface="+mj-lt"/>
                </a:rPr>
                <a:t>Cultural/social </a:t>
              </a:r>
              <a:r>
                <a:rPr lang="en-GB" b="1" dirty="0">
                  <a:latin typeface="+mj-lt"/>
                </a:rPr>
                <a:t>i</a:t>
              </a:r>
              <a:r>
                <a:rPr lang="en-GB" b="1" dirty="0" smtClean="0">
                  <a:latin typeface="+mj-lt"/>
                </a:rPr>
                <a:t>dentity</a:t>
              </a:r>
              <a:endParaRPr lang="en-GB" b="1" dirty="0">
                <a:latin typeface="+mj-lt"/>
              </a:endParaRPr>
            </a:p>
          </p:txBody>
        </p:sp>
        <p:sp>
          <p:nvSpPr>
            <p:cNvPr id="14" name="Text Box 40"/>
            <p:cNvSpPr txBox="1">
              <a:spLocks noChangeArrowheads="1"/>
            </p:cNvSpPr>
            <p:nvPr/>
          </p:nvSpPr>
          <p:spPr bwMode="auto">
            <a:xfrm>
              <a:off x="203200" y="3587262"/>
              <a:ext cx="1828800" cy="369332"/>
            </a:xfrm>
            <a:prstGeom prst="rect">
              <a:avLst/>
            </a:prstGeom>
            <a:noFill/>
            <a:ln w="9525">
              <a:noFill/>
              <a:miter lim="800000"/>
              <a:headEnd/>
              <a:tailEnd/>
            </a:ln>
          </p:spPr>
          <p:txBody>
            <a:bodyPr>
              <a:spAutoFit/>
            </a:bodyPr>
            <a:lstStyle/>
            <a:p>
              <a:pPr>
                <a:spcBef>
                  <a:spcPct val="50000"/>
                </a:spcBef>
              </a:pPr>
              <a:r>
                <a:rPr lang="en-GB" sz="2000" b="1">
                  <a:latin typeface="+mj-lt"/>
                </a:rPr>
                <a:t>Censure</a:t>
              </a:r>
            </a:p>
          </p:txBody>
        </p:sp>
        <p:sp>
          <p:nvSpPr>
            <p:cNvPr id="15" name="Text Box 41"/>
            <p:cNvSpPr txBox="1">
              <a:spLocks noChangeArrowheads="1"/>
            </p:cNvSpPr>
            <p:nvPr/>
          </p:nvSpPr>
          <p:spPr bwMode="auto">
            <a:xfrm>
              <a:off x="571472" y="2571744"/>
              <a:ext cx="1625600" cy="369332"/>
            </a:xfrm>
            <a:prstGeom prst="rect">
              <a:avLst/>
            </a:prstGeom>
            <a:noFill/>
            <a:ln w="9525">
              <a:noFill/>
              <a:miter lim="800000"/>
              <a:headEnd/>
              <a:tailEnd/>
            </a:ln>
          </p:spPr>
          <p:txBody>
            <a:bodyPr>
              <a:spAutoFit/>
            </a:bodyPr>
            <a:lstStyle/>
            <a:p>
              <a:pPr>
                <a:spcBef>
                  <a:spcPct val="50000"/>
                </a:spcBef>
              </a:pPr>
              <a:r>
                <a:rPr lang="en-GB" sz="2000" b="1">
                  <a:latin typeface="+mj-lt"/>
                </a:rPr>
                <a:t>Denial</a:t>
              </a:r>
            </a:p>
          </p:txBody>
        </p:sp>
        <p:sp>
          <p:nvSpPr>
            <p:cNvPr id="16" name="Text Box 42"/>
            <p:cNvSpPr txBox="1">
              <a:spLocks noChangeArrowheads="1"/>
            </p:cNvSpPr>
            <p:nvPr/>
          </p:nvSpPr>
          <p:spPr bwMode="auto">
            <a:xfrm>
              <a:off x="2565401" y="3351882"/>
              <a:ext cx="2281270" cy="365459"/>
            </a:xfrm>
            <a:prstGeom prst="rect">
              <a:avLst/>
            </a:prstGeom>
            <a:noFill/>
            <a:ln w="9525">
              <a:noFill/>
              <a:miter lim="800000"/>
              <a:headEnd/>
              <a:tailEnd/>
            </a:ln>
          </p:spPr>
          <p:txBody>
            <a:bodyPr wrap="square">
              <a:spAutoFit/>
            </a:bodyPr>
            <a:lstStyle/>
            <a:p>
              <a:pPr>
                <a:spcBef>
                  <a:spcPct val="50000"/>
                </a:spcBef>
              </a:pPr>
              <a:r>
                <a:rPr lang="en-GB" sz="2000" b="1" dirty="0" smtClean="0">
                  <a:latin typeface="+mj-lt"/>
                </a:rPr>
                <a:t>Fear of Hardship</a:t>
              </a:r>
              <a:endParaRPr lang="en-GB" sz="2000" b="1" dirty="0">
                <a:latin typeface="+mj-lt"/>
              </a:endParaRPr>
            </a:p>
          </p:txBody>
        </p:sp>
        <p:sp>
          <p:nvSpPr>
            <p:cNvPr id="17" name="Text Box 43"/>
            <p:cNvSpPr txBox="1">
              <a:spLocks noChangeArrowheads="1"/>
            </p:cNvSpPr>
            <p:nvPr/>
          </p:nvSpPr>
          <p:spPr bwMode="auto">
            <a:xfrm>
              <a:off x="1803400" y="2500306"/>
              <a:ext cx="2235200" cy="369332"/>
            </a:xfrm>
            <a:prstGeom prst="rect">
              <a:avLst/>
            </a:prstGeom>
            <a:noFill/>
            <a:ln w="9525">
              <a:noFill/>
              <a:miter lim="800000"/>
              <a:headEnd/>
              <a:tailEnd/>
            </a:ln>
          </p:spPr>
          <p:txBody>
            <a:bodyPr>
              <a:spAutoFit/>
            </a:bodyPr>
            <a:lstStyle/>
            <a:p>
              <a:pPr>
                <a:spcBef>
                  <a:spcPct val="50000"/>
                </a:spcBef>
              </a:pPr>
              <a:r>
                <a:rPr lang="en-GB" sz="2000" b="1">
                  <a:latin typeface="+mj-lt"/>
                </a:rPr>
                <a:t>Confusion</a:t>
              </a:r>
            </a:p>
          </p:txBody>
        </p:sp>
        <p:sp>
          <p:nvSpPr>
            <p:cNvPr id="18" name="Text Box 44"/>
            <p:cNvSpPr txBox="1">
              <a:spLocks noChangeArrowheads="1"/>
            </p:cNvSpPr>
            <p:nvPr/>
          </p:nvSpPr>
          <p:spPr bwMode="auto">
            <a:xfrm>
              <a:off x="3927484" y="2702478"/>
              <a:ext cx="1930400" cy="369332"/>
            </a:xfrm>
            <a:prstGeom prst="rect">
              <a:avLst/>
            </a:prstGeom>
            <a:noFill/>
            <a:ln w="9525">
              <a:noFill/>
              <a:miter lim="800000"/>
              <a:headEnd/>
              <a:tailEnd/>
            </a:ln>
          </p:spPr>
          <p:txBody>
            <a:bodyPr>
              <a:spAutoFit/>
            </a:bodyPr>
            <a:lstStyle/>
            <a:p>
              <a:pPr>
                <a:spcBef>
                  <a:spcPct val="50000"/>
                </a:spcBef>
              </a:pPr>
              <a:r>
                <a:rPr lang="en-GB" sz="2000" b="1">
                  <a:latin typeface="+mj-lt"/>
                </a:rPr>
                <a:t>Isolation</a:t>
              </a:r>
            </a:p>
          </p:txBody>
        </p:sp>
        <p:sp>
          <p:nvSpPr>
            <p:cNvPr id="19" name="Text Box 45"/>
            <p:cNvSpPr txBox="1">
              <a:spLocks noChangeArrowheads="1"/>
            </p:cNvSpPr>
            <p:nvPr/>
          </p:nvSpPr>
          <p:spPr bwMode="auto">
            <a:xfrm>
              <a:off x="6477000" y="2083777"/>
              <a:ext cx="1625600" cy="369332"/>
            </a:xfrm>
            <a:prstGeom prst="rect">
              <a:avLst/>
            </a:prstGeom>
            <a:noFill/>
            <a:ln w="9525">
              <a:noFill/>
              <a:miter lim="800000"/>
              <a:headEnd/>
              <a:tailEnd/>
            </a:ln>
          </p:spPr>
          <p:txBody>
            <a:bodyPr>
              <a:spAutoFit/>
            </a:bodyPr>
            <a:lstStyle/>
            <a:p>
              <a:pPr>
                <a:spcBef>
                  <a:spcPct val="50000"/>
                </a:spcBef>
              </a:pPr>
              <a:r>
                <a:rPr lang="en-GB" sz="2000" b="1" dirty="0">
                  <a:latin typeface="+mj-lt"/>
                </a:rPr>
                <a:t>Anger</a:t>
              </a:r>
            </a:p>
          </p:txBody>
        </p:sp>
        <p:sp>
          <p:nvSpPr>
            <p:cNvPr id="20" name="Text Box 46"/>
            <p:cNvSpPr txBox="1">
              <a:spLocks noChangeArrowheads="1"/>
            </p:cNvSpPr>
            <p:nvPr/>
          </p:nvSpPr>
          <p:spPr bwMode="auto">
            <a:xfrm>
              <a:off x="6350000" y="2742851"/>
              <a:ext cx="1930400" cy="369332"/>
            </a:xfrm>
            <a:prstGeom prst="rect">
              <a:avLst/>
            </a:prstGeom>
            <a:noFill/>
            <a:ln w="9525">
              <a:noFill/>
              <a:miter lim="800000"/>
              <a:headEnd/>
              <a:tailEnd/>
            </a:ln>
          </p:spPr>
          <p:txBody>
            <a:bodyPr>
              <a:spAutoFit/>
            </a:bodyPr>
            <a:lstStyle/>
            <a:p>
              <a:pPr>
                <a:spcBef>
                  <a:spcPct val="50000"/>
                </a:spcBef>
              </a:pPr>
              <a:r>
                <a:rPr lang="en-GB" sz="2000" b="1" dirty="0">
                  <a:latin typeface="+mj-lt"/>
                </a:rPr>
                <a:t>Relief/Guilt</a:t>
              </a:r>
            </a:p>
          </p:txBody>
        </p:sp>
        <p:sp>
          <p:nvSpPr>
            <p:cNvPr id="21" name="Text Box 47"/>
            <p:cNvSpPr txBox="1">
              <a:spLocks noChangeArrowheads="1"/>
            </p:cNvSpPr>
            <p:nvPr/>
          </p:nvSpPr>
          <p:spPr bwMode="auto">
            <a:xfrm>
              <a:off x="6807200" y="3386138"/>
              <a:ext cx="2235200" cy="369332"/>
            </a:xfrm>
            <a:prstGeom prst="rect">
              <a:avLst/>
            </a:prstGeom>
            <a:noFill/>
            <a:ln w="9525">
              <a:noFill/>
              <a:miter lim="800000"/>
              <a:headEnd/>
              <a:tailEnd/>
            </a:ln>
          </p:spPr>
          <p:txBody>
            <a:bodyPr>
              <a:spAutoFit/>
            </a:bodyPr>
            <a:lstStyle/>
            <a:p>
              <a:pPr>
                <a:spcBef>
                  <a:spcPct val="50000"/>
                </a:spcBef>
              </a:pPr>
              <a:r>
                <a:rPr lang="en-GB" sz="2000" b="1">
                  <a:latin typeface="+mj-lt"/>
                </a:rPr>
                <a:t>Chaos/Panic</a:t>
              </a:r>
            </a:p>
          </p:txBody>
        </p:sp>
        <p:sp>
          <p:nvSpPr>
            <p:cNvPr id="22" name="Text Box 48"/>
            <p:cNvSpPr txBox="1">
              <a:spLocks noChangeArrowheads="1"/>
            </p:cNvSpPr>
            <p:nvPr/>
          </p:nvSpPr>
          <p:spPr bwMode="auto">
            <a:xfrm>
              <a:off x="6502400" y="3939886"/>
              <a:ext cx="1828800" cy="369332"/>
            </a:xfrm>
            <a:prstGeom prst="rect">
              <a:avLst/>
            </a:prstGeom>
            <a:noFill/>
            <a:ln w="9525">
              <a:noFill/>
              <a:miter lim="800000"/>
              <a:headEnd/>
              <a:tailEnd/>
            </a:ln>
          </p:spPr>
          <p:txBody>
            <a:bodyPr>
              <a:spAutoFit/>
            </a:bodyPr>
            <a:lstStyle/>
            <a:p>
              <a:pPr>
                <a:spcBef>
                  <a:spcPct val="50000"/>
                </a:spcBef>
              </a:pPr>
              <a:r>
                <a:rPr lang="en-GB" sz="2000" b="1" dirty="0">
                  <a:latin typeface="+mj-lt"/>
                </a:rPr>
                <a:t>Alienation</a:t>
              </a:r>
            </a:p>
          </p:txBody>
        </p:sp>
        <p:sp>
          <p:nvSpPr>
            <p:cNvPr id="23" name="Text Box 49"/>
            <p:cNvSpPr txBox="1">
              <a:spLocks noChangeArrowheads="1"/>
            </p:cNvSpPr>
            <p:nvPr/>
          </p:nvSpPr>
          <p:spPr bwMode="auto">
            <a:xfrm>
              <a:off x="7315200" y="4431324"/>
              <a:ext cx="1625600" cy="369332"/>
            </a:xfrm>
            <a:prstGeom prst="rect">
              <a:avLst/>
            </a:prstGeom>
            <a:noFill/>
            <a:ln w="9525">
              <a:noFill/>
              <a:miter lim="800000"/>
              <a:headEnd/>
              <a:tailEnd/>
            </a:ln>
          </p:spPr>
          <p:txBody>
            <a:bodyPr>
              <a:spAutoFit/>
            </a:bodyPr>
            <a:lstStyle/>
            <a:p>
              <a:pPr>
                <a:spcBef>
                  <a:spcPct val="50000"/>
                </a:spcBef>
              </a:pPr>
              <a:r>
                <a:rPr lang="en-GB" sz="2000" b="1">
                  <a:latin typeface="+mj-lt"/>
                </a:rPr>
                <a:t>Sadness</a:t>
              </a:r>
            </a:p>
          </p:txBody>
        </p:sp>
        <p:sp>
          <p:nvSpPr>
            <p:cNvPr id="24" name="Text Box 50"/>
            <p:cNvSpPr txBox="1">
              <a:spLocks noChangeArrowheads="1"/>
            </p:cNvSpPr>
            <p:nvPr/>
          </p:nvSpPr>
          <p:spPr bwMode="auto">
            <a:xfrm>
              <a:off x="7143768" y="4786322"/>
              <a:ext cx="2209800" cy="867930"/>
            </a:xfrm>
            <a:prstGeom prst="rect">
              <a:avLst/>
            </a:prstGeom>
            <a:noFill/>
            <a:ln w="9525">
              <a:noFill/>
              <a:miter lim="800000"/>
              <a:headEnd/>
              <a:tailEnd/>
            </a:ln>
          </p:spPr>
          <p:txBody>
            <a:bodyPr>
              <a:spAutoFit/>
            </a:bodyPr>
            <a:lstStyle/>
            <a:p>
              <a:pPr>
                <a:spcBef>
                  <a:spcPct val="50000"/>
                </a:spcBef>
              </a:pPr>
              <a:r>
                <a:rPr lang="en-GB" sz="2000" b="1">
                  <a:latin typeface="+mj-lt"/>
                </a:rPr>
                <a:t>Illness</a:t>
              </a:r>
            </a:p>
            <a:p>
              <a:pPr>
                <a:lnSpc>
                  <a:spcPct val="40000"/>
                </a:lnSpc>
                <a:spcBef>
                  <a:spcPct val="50000"/>
                </a:spcBef>
              </a:pPr>
              <a:r>
                <a:rPr lang="en-GB" sz="2000">
                  <a:latin typeface="+mj-lt"/>
                </a:rPr>
                <a:t>(physical/</a:t>
              </a:r>
            </a:p>
            <a:p>
              <a:pPr>
                <a:lnSpc>
                  <a:spcPct val="40000"/>
                </a:lnSpc>
                <a:spcBef>
                  <a:spcPct val="50000"/>
                </a:spcBef>
              </a:pPr>
              <a:r>
                <a:rPr lang="en-GB" sz="2000">
                  <a:latin typeface="+mj-lt"/>
                </a:rPr>
                <a:t>Mental)</a:t>
              </a:r>
            </a:p>
          </p:txBody>
        </p:sp>
        <p:sp>
          <p:nvSpPr>
            <p:cNvPr id="25" name="Text Box 51"/>
            <p:cNvSpPr txBox="1">
              <a:spLocks noChangeArrowheads="1"/>
            </p:cNvSpPr>
            <p:nvPr/>
          </p:nvSpPr>
          <p:spPr bwMode="auto">
            <a:xfrm>
              <a:off x="4897454" y="4629150"/>
              <a:ext cx="2032000" cy="369332"/>
            </a:xfrm>
            <a:prstGeom prst="rect">
              <a:avLst/>
            </a:prstGeom>
            <a:noFill/>
            <a:ln w="9525">
              <a:noFill/>
              <a:miter lim="800000"/>
              <a:headEnd/>
              <a:tailEnd/>
            </a:ln>
          </p:spPr>
          <p:txBody>
            <a:bodyPr>
              <a:spAutoFit/>
            </a:bodyPr>
            <a:lstStyle/>
            <a:p>
              <a:pPr>
                <a:spcBef>
                  <a:spcPct val="50000"/>
                </a:spcBef>
              </a:pPr>
              <a:r>
                <a:rPr lang="en-GB" sz="2000" b="1">
                  <a:latin typeface="+mj-lt"/>
                </a:rPr>
                <a:t>Numbness</a:t>
              </a:r>
            </a:p>
          </p:txBody>
        </p:sp>
        <p:sp>
          <p:nvSpPr>
            <p:cNvPr id="26" name="Text Box 52"/>
            <p:cNvSpPr txBox="1">
              <a:spLocks noChangeArrowheads="1"/>
            </p:cNvSpPr>
            <p:nvPr/>
          </p:nvSpPr>
          <p:spPr bwMode="auto">
            <a:xfrm>
              <a:off x="4932375" y="2121819"/>
              <a:ext cx="934772" cy="369332"/>
            </a:xfrm>
            <a:prstGeom prst="rect">
              <a:avLst/>
            </a:prstGeom>
            <a:noFill/>
            <a:ln w="9525">
              <a:noFill/>
              <a:miter lim="800000"/>
              <a:headEnd/>
              <a:tailEnd/>
            </a:ln>
          </p:spPr>
          <p:txBody>
            <a:bodyPr wrap="square">
              <a:spAutoFit/>
            </a:bodyPr>
            <a:lstStyle/>
            <a:p>
              <a:pPr>
                <a:spcBef>
                  <a:spcPct val="50000"/>
                </a:spcBef>
              </a:pPr>
              <a:r>
                <a:rPr lang="en-GB" sz="2000" b="1" dirty="0">
                  <a:latin typeface="+mj-lt"/>
                </a:rPr>
                <a:t>Shock</a:t>
              </a:r>
            </a:p>
          </p:txBody>
        </p:sp>
        <p:sp>
          <p:nvSpPr>
            <p:cNvPr id="27" name="Text Box 54"/>
            <p:cNvSpPr txBox="1">
              <a:spLocks noChangeArrowheads="1"/>
            </p:cNvSpPr>
            <p:nvPr/>
          </p:nvSpPr>
          <p:spPr bwMode="auto">
            <a:xfrm>
              <a:off x="5003800" y="5657850"/>
              <a:ext cx="2844800" cy="646331"/>
            </a:xfrm>
            <a:prstGeom prst="rect">
              <a:avLst/>
            </a:prstGeom>
            <a:noFill/>
            <a:ln w="9525">
              <a:noFill/>
              <a:miter lim="800000"/>
              <a:headEnd/>
              <a:tailEnd/>
            </a:ln>
          </p:spPr>
          <p:txBody>
            <a:bodyPr>
              <a:spAutoFit/>
            </a:bodyPr>
            <a:lstStyle/>
            <a:p>
              <a:pPr>
                <a:spcBef>
                  <a:spcPct val="50000"/>
                </a:spcBef>
              </a:pPr>
              <a:r>
                <a:rPr lang="en-GB" sz="2000" b="1">
                  <a:latin typeface="+mj-lt"/>
                </a:rPr>
                <a:t>Loss of ability to parent effectively</a:t>
              </a:r>
            </a:p>
          </p:txBody>
        </p:sp>
        <p:sp>
          <p:nvSpPr>
            <p:cNvPr id="28" name="Line 55"/>
            <p:cNvSpPr>
              <a:spLocks noChangeShapeType="1"/>
            </p:cNvSpPr>
            <p:nvPr/>
          </p:nvSpPr>
          <p:spPr bwMode="auto">
            <a:xfrm flipH="1">
              <a:off x="3352798" y="4325815"/>
              <a:ext cx="816467" cy="722069"/>
            </a:xfrm>
            <a:prstGeom prst="line">
              <a:avLst/>
            </a:prstGeom>
            <a:noFill/>
            <a:ln w="9525">
              <a:solidFill>
                <a:schemeClr val="tx1"/>
              </a:solidFill>
              <a:round/>
              <a:headEnd/>
              <a:tailEnd/>
            </a:ln>
          </p:spPr>
          <p:txBody>
            <a:bodyPr/>
            <a:lstStyle/>
            <a:p>
              <a:endParaRPr lang="en-GB" dirty="0">
                <a:latin typeface="+mj-lt"/>
              </a:endParaRPr>
            </a:p>
          </p:txBody>
        </p:sp>
        <p:sp>
          <p:nvSpPr>
            <p:cNvPr id="29" name="Line 56"/>
            <p:cNvSpPr>
              <a:spLocks noChangeShapeType="1"/>
            </p:cNvSpPr>
            <p:nvPr/>
          </p:nvSpPr>
          <p:spPr bwMode="auto">
            <a:xfrm flipH="1">
              <a:off x="3742008" y="4429862"/>
              <a:ext cx="694009" cy="1155370"/>
            </a:xfrm>
            <a:prstGeom prst="line">
              <a:avLst/>
            </a:prstGeom>
            <a:noFill/>
            <a:ln w="9525">
              <a:solidFill>
                <a:schemeClr val="tx1"/>
              </a:solidFill>
              <a:round/>
              <a:headEnd/>
              <a:tailEnd/>
            </a:ln>
          </p:spPr>
          <p:txBody>
            <a:bodyPr/>
            <a:lstStyle/>
            <a:p>
              <a:endParaRPr lang="en-GB">
                <a:latin typeface="+mj-lt"/>
              </a:endParaRPr>
            </a:p>
          </p:txBody>
        </p:sp>
        <p:sp>
          <p:nvSpPr>
            <p:cNvPr id="30" name="Line 57"/>
            <p:cNvSpPr>
              <a:spLocks noChangeShapeType="1"/>
            </p:cNvSpPr>
            <p:nvPr/>
          </p:nvSpPr>
          <p:spPr bwMode="auto">
            <a:xfrm>
              <a:off x="4978400" y="4325815"/>
              <a:ext cx="508000" cy="316523"/>
            </a:xfrm>
            <a:prstGeom prst="line">
              <a:avLst/>
            </a:prstGeom>
            <a:noFill/>
            <a:ln w="9525">
              <a:solidFill>
                <a:schemeClr val="tx1"/>
              </a:solidFill>
              <a:round/>
              <a:headEnd/>
              <a:tailEnd/>
            </a:ln>
          </p:spPr>
          <p:txBody>
            <a:bodyPr/>
            <a:lstStyle/>
            <a:p>
              <a:endParaRPr lang="en-GB">
                <a:latin typeface="+mj-lt"/>
              </a:endParaRPr>
            </a:p>
          </p:txBody>
        </p:sp>
        <p:sp>
          <p:nvSpPr>
            <p:cNvPr id="31" name="Line 59"/>
            <p:cNvSpPr>
              <a:spLocks noChangeShapeType="1"/>
            </p:cNvSpPr>
            <p:nvPr/>
          </p:nvSpPr>
          <p:spPr bwMode="auto">
            <a:xfrm>
              <a:off x="4572000" y="4378569"/>
              <a:ext cx="609600" cy="1266092"/>
            </a:xfrm>
            <a:prstGeom prst="line">
              <a:avLst/>
            </a:prstGeom>
            <a:noFill/>
            <a:ln w="9525">
              <a:solidFill>
                <a:schemeClr val="tx1"/>
              </a:solidFill>
              <a:round/>
              <a:headEnd/>
              <a:tailEnd/>
            </a:ln>
          </p:spPr>
          <p:txBody>
            <a:bodyPr/>
            <a:lstStyle/>
            <a:p>
              <a:endParaRPr lang="en-GB">
                <a:latin typeface="+mj-lt"/>
              </a:endParaRPr>
            </a:p>
          </p:txBody>
        </p:sp>
        <p:sp>
          <p:nvSpPr>
            <p:cNvPr id="32" name="Line 61"/>
            <p:cNvSpPr>
              <a:spLocks noChangeShapeType="1"/>
            </p:cNvSpPr>
            <p:nvPr/>
          </p:nvSpPr>
          <p:spPr bwMode="auto">
            <a:xfrm>
              <a:off x="5384800" y="4325815"/>
              <a:ext cx="1727200" cy="633046"/>
            </a:xfrm>
            <a:prstGeom prst="line">
              <a:avLst/>
            </a:prstGeom>
            <a:noFill/>
            <a:ln w="9525">
              <a:solidFill>
                <a:schemeClr val="tx1"/>
              </a:solidFill>
              <a:round/>
              <a:headEnd/>
              <a:tailEnd/>
            </a:ln>
          </p:spPr>
          <p:txBody>
            <a:bodyPr/>
            <a:lstStyle/>
            <a:p>
              <a:endParaRPr lang="en-GB">
                <a:latin typeface="+mj-lt"/>
              </a:endParaRPr>
            </a:p>
          </p:txBody>
        </p:sp>
        <p:sp>
          <p:nvSpPr>
            <p:cNvPr id="33" name="Line 62"/>
            <p:cNvSpPr>
              <a:spLocks noChangeShapeType="1"/>
            </p:cNvSpPr>
            <p:nvPr/>
          </p:nvSpPr>
          <p:spPr bwMode="auto">
            <a:xfrm>
              <a:off x="5689600" y="4220308"/>
              <a:ext cx="1625600" cy="263769"/>
            </a:xfrm>
            <a:prstGeom prst="line">
              <a:avLst/>
            </a:prstGeom>
            <a:noFill/>
            <a:ln w="9525">
              <a:solidFill>
                <a:schemeClr val="tx1"/>
              </a:solidFill>
              <a:round/>
              <a:headEnd/>
              <a:tailEnd/>
            </a:ln>
          </p:spPr>
          <p:txBody>
            <a:bodyPr/>
            <a:lstStyle/>
            <a:p>
              <a:endParaRPr lang="en-GB">
                <a:latin typeface="+mj-lt"/>
              </a:endParaRPr>
            </a:p>
          </p:txBody>
        </p:sp>
        <p:sp>
          <p:nvSpPr>
            <p:cNvPr id="34" name="Line 63"/>
            <p:cNvSpPr>
              <a:spLocks noChangeShapeType="1"/>
            </p:cNvSpPr>
            <p:nvPr/>
          </p:nvSpPr>
          <p:spPr bwMode="auto">
            <a:xfrm>
              <a:off x="5892800" y="4114800"/>
              <a:ext cx="584200" cy="0"/>
            </a:xfrm>
            <a:prstGeom prst="line">
              <a:avLst/>
            </a:prstGeom>
            <a:noFill/>
            <a:ln w="9525">
              <a:solidFill>
                <a:schemeClr val="tx1"/>
              </a:solidFill>
              <a:round/>
              <a:headEnd/>
              <a:tailEnd/>
            </a:ln>
          </p:spPr>
          <p:txBody>
            <a:bodyPr/>
            <a:lstStyle/>
            <a:p>
              <a:endParaRPr lang="en-GB">
                <a:latin typeface="+mj-lt"/>
              </a:endParaRPr>
            </a:p>
          </p:txBody>
        </p:sp>
        <p:sp>
          <p:nvSpPr>
            <p:cNvPr id="35" name="Line 64"/>
            <p:cNvSpPr>
              <a:spLocks noChangeShapeType="1"/>
            </p:cNvSpPr>
            <p:nvPr/>
          </p:nvSpPr>
          <p:spPr bwMode="auto">
            <a:xfrm flipV="1">
              <a:off x="5588000" y="3587262"/>
              <a:ext cx="1219200" cy="263769"/>
            </a:xfrm>
            <a:prstGeom prst="line">
              <a:avLst/>
            </a:prstGeom>
            <a:noFill/>
            <a:ln w="9525">
              <a:solidFill>
                <a:schemeClr val="tx1"/>
              </a:solidFill>
              <a:round/>
              <a:headEnd/>
              <a:tailEnd/>
            </a:ln>
          </p:spPr>
          <p:txBody>
            <a:bodyPr/>
            <a:lstStyle/>
            <a:p>
              <a:endParaRPr lang="en-GB">
                <a:latin typeface="+mj-lt"/>
              </a:endParaRPr>
            </a:p>
          </p:txBody>
        </p:sp>
        <p:sp>
          <p:nvSpPr>
            <p:cNvPr id="36" name="Line 65"/>
            <p:cNvSpPr>
              <a:spLocks noChangeShapeType="1"/>
            </p:cNvSpPr>
            <p:nvPr/>
          </p:nvSpPr>
          <p:spPr bwMode="auto">
            <a:xfrm flipV="1">
              <a:off x="5283200" y="3071810"/>
              <a:ext cx="1439081" cy="726468"/>
            </a:xfrm>
            <a:prstGeom prst="line">
              <a:avLst/>
            </a:prstGeom>
            <a:noFill/>
            <a:ln w="9525">
              <a:solidFill>
                <a:schemeClr val="tx1"/>
              </a:solidFill>
              <a:round/>
              <a:headEnd/>
              <a:tailEnd/>
            </a:ln>
          </p:spPr>
          <p:txBody>
            <a:bodyPr/>
            <a:lstStyle/>
            <a:p>
              <a:endParaRPr lang="en-GB">
                <a:latin typeface="+mj-lt"/>
              </a:endParaRPr>
            </a:p>
          </p:txBody>
        </p:sp>
        <p:sp>
          <p:nvSpPr>
            <p:cNvPr id="37" name="Line 66"/>
            <p:cNvSpPr>
              <a:spLocks noChangeShapeType="1"/>
            </p:cNvSpPr>
            <p:nvPr/>
          </p:nvSpPr>
          <p:spPr bwMode="auto">
            <a:xfrm flipV="1">
              <a:off x="4775200" y="2321169"/>
              <a:ext cx="1727200" cy="1424354"/>
            </a:xfrm>
            <a:prstGeom prst="line">
              <a:avLst/>
            </a:prstGeom>
            <a:noFill/>
            <a:ln w="9525">
              <a:solidFill>
                <a:schemeClr val="tx1"/>
              </a:solidFill>
              <a:round/>
              <a:headEnd/>
              <a:tailEnd/>
            </a:ln>
          </p:spPr>
          <p:txBody>
            <a:bodyPr/>
            <a:lstStyle/>
            <a:p>
              <a:endParaRPr lang="en-GB">
                <a:latin typeface="+mj-lt"/>
              </a:endParaRPr>
            </a:p>
          </p:txBody>
        </p:sp>
        <p:sp>
          <p:nvSpPr>
            <p:cNvPr id="38" name="Line 67"/>
            <p:cNvSpPr>
              <a:spLocks noChangeShapeType="1"/>
            </p:cNvSpPr>
            <p:nvPr/>
          </p:nvSpPr>
          <p:spPr bwMode="auto">
            <a:xfrm flipH="1">
              <a:off x="812800" y="4273061"/>
              <a:ext cx="2641600" cy="791308"/>
            </a:xfrm>
            <a:prstGeom prst="line">
              <a:avLst/>
            </a:prstGeom>
            <a:noFill/>
            <a:ln w="9525">
              <a:solidFill>
                <a:schemeClr val="tx1"/>
              </a:solidFill>
              <a:round/>
              <a:headEnd/>
              <a:tailEnd/>
            </a:ln>
          </p:spPr>
          <p:txBody>
            <a:bodyPr/>
            <a:lstStyle/>
            <a:p>
              <a:endParaRPr lang="en-GB">
                <a:latin typeface="+mj-lt"/>
              </a:endParaRPr>
            </a:p>
          </p:txBody>
        </p:sp>
        <p:sp>
          <p:nvSpPr>
            <p:cNvPr id="39" name="Line 68"/>
            <p:cNvSpPr>
              <a:spLocks noChangeShapeType="1"/>
            </p:cNvSpPr>
            <p:nvPr/>
          </p:nvSpPr>
          <p:spPr bwMode="auto">
            <a:xfrm flipH="1">
              <a:off x="3454399" y="4223070"/>
              <a:ext cx="473084" cy="366515"/>
            </a:xfrm>
            <a:prstGeom prst="line">
              <a:avLst/>
            </a:prstGeom>
            <a:noFill/>
            <a:ln w="9525">
              <a:solidFill>
                <a:schemeClr val="tx1"/>
              </a:solidFill>
              <a:round/>
              <a:headEnd/>
              <a:tailEnd/>
            </a:ln>
          </p:spPr>
          <p:txBody>
            <a:bodyPr/>
            <a:lstStyle/>
            <a:p>
              <a:endParaRPr lang="en-GB">
                <a:latin typeface="+mj-lt"/>
              </a:endParaRPr>
            </a:p>
          </p:txBody>
        </p:sp>
        <p:sp>
          <p:nvSpPr>
            <p:cNvPr id="40" name="Line 69"/>
            <p:cNvSpPr>
              <a:spLocks noChangeShapeType="1"/>
            </p:cNvSpPr>
            <p:nvPr/>
          </p:nvSpPr>
          <p:spPr bwMode="auto">
            <a:xfrm flipH="1">
              <a:off x="2309129" y="4145030"/>
              <a:ext cx="1320801" cy="90203"/>
            </a:xfrm>
            <a:prstGeom prst="line">
              <a:avLst/>
            </a:prstGeom>
            <a:noFill/>
            <a:ln w="9525">
              <a:solidFill>
                <a:schemeClr val="tx1"/>
              </a:solidFill>
              <a:round/>
              <a:headEnd/>
              <a:tailEnd/>
            </a:ln>
          </p:spPr>
          <p:txBody>
            <a:bodyPr/>
            <a:lstStyle/>
            <a:p>
              <a:endParaRPr lang="en-GB">
                <a:latin typeface="+mj-lt"/>
              </a:endParaRPr>
            </a:p>
          </p:txBody>
        </p:sp>
        <p:sp>
          <p:nvSpPr>
            <p:cNvPr id="41" name="Line 70"/>
            <p:cNvSpPr>
              <a:spLocks noChangeShapeType="1"/>
            </p:cNvSpPr>
            <p:nvPr/>
          </p:nvSpPr>
          <p:spPr bwMode="auto">
            <a:xfrm>
              <a:off x="1701800" y="3758712"/>
              <a:ext cx="1727200" cy="211015"/>
            </a:xfrm>
            <a:prstGeom prst="line">
              <a:avLst/>
            </a:prstGeom>
            <a:noFill/>
            <a:ln w="9525">
              <a:solidFill>
                <a:schemeClr val="tx1"/>
              </a:solidFill>
              <a:round/>
              <a:headEnd/>
              <a:tailEnd/>
            </a:ln>
          </p:spPr>
          <p:txBody>
            <a:bodyPr/>
            <a:lstStyle/>
            <a:p>
              <a:endParaRPr lang="en-GB">
                <a:latin typeface="+mj-lt"/>
              </a:endParaRPr>
            </a:p>
          </p:txBody>
        </p:sp>
        <p:sp>
          <p:nvSpPr>
            <p:cNvPr id="42" name="Line 71"/>
            <p:cNvSpPr>
              <a:spLocks noChangeShapeType="1"/>
            </p:cNvSpPr>
            <p:nvPr/>
          </p:nvSpPr>
          <p:spPr bwMode="auto">
            <a:xfrm>
              <a:off x="1092201" y="2982432"/>
              <a:ext cx="2387599" cy="974162"/>
            </a:xfrm>
            <a:prstGeom prst="line">
              <a:avLst/>
            </a:prstGeom>
            <a:noFill/>
            <a:ln w="9525">
              <a:solidFill>
                <a:schemeClr val="tx1"/>
              </a:solidFill>
              <a:round/>
              <a:headEnd/>
              <a:tailEnd/>
            </a:ln>
          </p:spPr>
          <p:txBody>
            <a:bodyPr/>
            <a:lstStyle/>
            <a:p>
              <a:endParaRPr lang="en-GB">
                <a:latin typeface="+mj-lt"/>
              </a:endParaRPr>
            </a:p>
          </p:txBody>
        </p:sp>
        <p:sp>
          <p:nvSpPr>
            <p:cNvPr id="43" name="Line 74"/>
            <p:cNvSpPr>
              <a:spLocks noChangeShapeType="1"/>
            </p:cNvSpPr>
            <p:nvPr/>
          </p:nvSpPr>
          <p:spPr bwMode="auto">
            <a:xfrm>
              <a:off x="2641600" y="2822331"/>
              <a:ext cx="812800" cy="580292"/>
            </a:xfrm>
            <a:prstGeom prst="line">
              <a:avLst/>
            </a:prstGeom>
            <a:noFill/>
            <a:ln w="9525">
              <a:solidFill>
                <a:schemeClr val="tx1"/>
              </a:solidFill>
              <a:round/>
              <a:headEnd/>
              <a:tailEnd/>
            </a:ln>
          </p:spPr>
          <p:txBody>
            <a:bodyPr/>
            <a:lstStyle/>
            <a:p>
              <a:endParaRPr lang="en-GB">
                <a:latin typeface="+mj-lt"/>
              </a:endParaRPr>
            </a:p>
          </p:txBody>
        </p:sp>
        <p:sp>
          <p:nvSpPr>
            <p:cNvPr id="44" name="Line 75"/>
            <p:cNvSpPr>
              <a:spLocks noChangeShapeType="1"/>
            </p:cNvSpPr>
            <p:nvPr/>
          </p:nvSpPr>
          <p:spPr bwMode="auto">
            <a:xfrm rot="1236013">
              <a:off x="3962400" y="3692769"/>
              <a:ext cx="203200" cy="52754"/>
            </a:xfrm>
            <a:prstGeom prst="line">
              <a:avLst/>
            </a:prstGeom>
            <a:noFill/>
            <a:ln w="9525">
              <a:solidFill>
                <a:schemeClr val="tx1"/>
              </a:solidFill>
              <a:round/>
              <a:headEnd/>
              <a:tailEnd/>
            </a:ln>
          </p:spPr>
          <p:txBody>
            <a:bodyPr/>
            <a:lstStyle/>
            <a:p>
              <a:endParaRPr lang="en-GB">
                <a:latin typeface="+mj-lt"/>
              </a:endParaRPr>
            </a:p>
          </p:txBody>
        </p:sp>
        <p:sp>
          <p:nvSpPr>
            <p:cNvPr id="45" name="Line 76"/>
            <p:cNvSpPr>
              <a:spLocks noChangeShapeType="1"/>
            </p:cNvSpPr>
            <p:nvPr/>
          </p:nvSpPr>
          <p:spPr bwMode="auto">
            <a:xfrm>
              <a:off x="4495800" y="3112477"/>
              <a:ext cx="0" cy="633046"/>
            </a:xfrm>
            <a:prstGeom prst="line">
              <a:avLst/>
            </a:prstGeom>
            <a:noFill/>
            <a:ln w="9525">
              <a:solidFill>
                <a:schemeClr val="tx1"/>
              </a:solidFill>
              <a:round/>
              <a:headEnd/>
              <a:tailEnd/>
            </a:ln>
          </p:spPr>
          <p:txBody>
            <a:bodyPr/>
            <a:lstStyle/>
            <a:p>
              <a:endParaRPr lang="en-GB">
                <a:latin typeface="+mj-lt"/>
              </a:endParaRPr>
            </a:p>
          </p:txBody>
        </p:sp>
      </p:grpSp>
      <p:sp>
        <p:nvSpPr>
          <p:cNvPr id="46" name="Slide Number Placeholder 49"/>
          <p:cNvSpPr>
            <a:spLocks noGrp="1"/>
          </p:cNvSpPr>
          <p:nvPr>
            <p:ph type="sldNum" sz="quarter" idx="12"/>
          </p:nvPr>
        </p:nvSpPr>
        <p:spPr>
          <a:xfrm>
            <a:off x="7924800" y="6416675"/>
            <a:ext cx="762000" cy="365125"/>
          </a:xfrm>
        </p:spPr>
        <p:txBody>
          <a:bodyPr/>
          <a:lstStyle/>
          <a:p>
            <a:pPr>
              <a:defRPr/>
            </a:pPr>
            <a:fld id="{E9A508C3-17CF-4028-BF9D-D5FF3629D26C}" type="slidenum">
              <a:rPr lang="en-GB">
                <a:latin typeface="+mj-lt"/>
              </a:rPr>
              <a:pPr>
                <a:defRPr/>
              </a:pPr>
              <a:t>7</a:t>
            </a:fld>
            <a:endParaRPr lang="en-GB" dirty="0">
              <a:latin typeface="+mj-lt"/>
            </a:endParaRPr>
          </a:p>
        </p:txBody>
      </p:sp>
      <p:sp>
        <p:nvSpPr>
          <p:cNvPr id="47" name="Date Placeholder 51"/>
          <p:cNvSpPr>
            <a:spLocks noGrp="1"/>
          </p:cNvSpPr>
          <p:nvPr>
            <p:ph type="dt" sz="quarter" idx="10"/>
          </p:nvPr>
        </p:nvSpPr>
        <p:spPr>
          <a:xfrm>
            <a:off x="457200" y="6416675"/>
            <a:ext cx="3543296" cy="365125"/>
          </a:xfrm>
        </p:spPr>
        <p:txBody>
          <a:bodyPr/>
          <a:lstStyle/>
          <a:p>
            <a:pPr>
              <a:defRPr/>
            </a:pPr>
            <a:r>
              <a:rPr lang="en-US" smtClean="0">
                <a:latin typeface="+mj-lt"/>
              </a:rPr>
              <a:t>© angela lake-carroll 2009  all rights reserved</a:t>
            </a:r>
            <a:endParaRPr lang="en-GB" dirty="0">
              <a:latin typeface="+mj-lt"/>
            </a:endParaRPr>
          </a:p>
        </p:txBody>
      </p:sp>
      <p:cxnSp>
        <p:nvCxnSpPr>
          <p:cNvPr id="3" name="Straight Connector 2"/>
          <p:cNvCxnSpPr/>
          <p:nvPr/>
        </p:nvCxnSpPr>
        <p:spPr>
          <a:xfrm>
            <a:off x="3633781" y="2146200"/>
            <a:ext cx="587379" cy="8541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3201982" y="1871867"/>
            <a:ext cx="1388015" cy="369332"/>
          </a:xfrm>
          <a:prstGeom prst="rect">
            <a:avLst/>
          </a:prstGeom>
          <a:noFill/>
        </p:spPr>
        <p:txBody>
          <a:bodyPr wrap="square" rtlCol="0">
            <a:spAutoFit/>
          </a:bodyPr>
          <a:lstStyle/>
          <a:p>
            <a:r>
              <a:rPr lang="en-GB" b="1" dirty="0" smtClean="0">
                <a:latin typeface="+mj-lt"/>
              </a:rPr>
              <a:t>Revenge</a:t>
            </a:r>
            <a:endParaRPr lang="en-GB" b="1" dirty="0">
              <a:latin typeface="+mj-lt"/>
            </a:endParaRPr>
          </a:p>
        </p:txBody>
      </p:sp>
      <p:cxnSp>
        <p:nvCxnSpPr>
          <p:cNvPr id="51" name="Straight Connector 50"/>
          <p:cNvCxnSpPr/>
          <p:nvPr/>
        </p:nvCxnSpPr>
        <p:spPr>
          <a:xfrm flipV="1">
            <a:off x="4830759" y="2067988"/>
            <a:ext cx="606419" cy="12716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897786" y="4790271"/>
            <a:ext cx="2417805" cy="646331"/>
          </a:xfrm>
          <a:prstGeom prst="rect">
            <a:avLst/>
          </a:prstGeom>
          <a:noFill/>
        </p:spPr>
        <p:txBody>
          <a:bodyPr wrap="square" rtlCol="0">
            <a:spAutoFit/>
          </a:bodyPr>
          <a:lstStyle/>
          <a:p>
            <a:r>
              <a:rPr lang="en-GB" b="1" dirty="0" smtClean="0">
                <a:latin typeface="+mj-lt"/>
              </a:rPr>
              <a:t>Loss of intimate relationship</a:t>
            </a:r>
            <a:endParaRPr lang="en-GB" b="1" dirty="0">
              <a:latin typeface="+mj-lt"/>
            </a:endParaRPr>
          </a:p>
        </p:txBody>
      </p:sp>
    </p:spTree>
    <p:extLst>
      <p:ext uri="{BB962C8B-B14F-4D97-AF65-F5344CB8AC3E}">
        <p14:creationId xmlns:p14="http://schemas.microsoft.com/office/powerpoint/2010/main" val="32496359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019164B1-7526-4DA5-B098-51EFC28F3D08}" type="slidenum">
              <a:rPr lang="en-GB" smtClean="0"/>
              <a:t>8</a:t>
            </a:fld>
            <a:endParaRPr lang="en-GB"/>
          </a:p>
        </p:txBody>
      </p:sp>
      <p:sp>
        <p:nvSpPr>
          <p:cNvPr id="4" name="Text Box 3"/>
          <p:cNvSpPr txBox="1">
            <a:spLocks noChangeArrowheads="1"/>
          </p:cNvSpPr>
          <p:nvPr/>
        </p:nvSpPr>
        <p:spPr bwMode="auto">
          <a:xfrm>
            <a:off x="252413" y="109538"/>
            <a:ext cx="8636000" cy="369887"/>
          </a:xfrm>
          <a:prstGeom prst="rect">
            <a:avLst/>
          </a:prstGeom>
          <a:noFill/>
          <a:ln w="9525">
            <a:noFill/>
            <a:miter lim="800000"/>
            <a:headEnd/>
            <a:tailEnd/>
          </a:ln>
        </p:spPr>
        <p:txBody>
          <a:bodyPr lIns="91412" tIns="45706" rIns="91412" bIns="45706">
            <a:spAutoFit/>
          </a:bodyPr>
          <a:lstStyle/>
          <a:p>
            <a:pPr>
              <a:spcBef>
                <a:spcPct val="50000"/>
              </a:spcBef>
            </a:pPr>
            <a:endParaRPr lang="en-US">
              <a:latin typeface="Book Antiqua" pitchFamily="18" charset="0"/>
            </a:endParaRPr>
          </a:p>
        </p:txBody>
      </p:sp>
      <p:sp>
        <p:nvSpPr>
          <p:cNvPr id="5" name="Text Box 6"/>
          <p:cNvSpPr txBox="1">
            <a:spLocks noChangeArrowheads="1"/>
          </p:cNvSpPr>
          <p:nvPr/>
        </p:nvSpPr>
        <p:spPr bwMode="auto">
          <a:xfrm>
            <a:off x="1214438" y="285750"/>
            <a:ext cx="6721475" cy="717732"/>
          </a:xfrm>
          <a:prstGeom prst="rect">
            <a:avLst/>
          </a:prstGeom>
          <a:noFill/>
          <a:ln w="9525">
            <a:noFill/>
            <a:miter lim="800000"/>
            <a:headEnd/>
            <a:tailEnd/>
          </a:ln>
        </p:spPr>
        <p:txBody>
          <a:bodyPr lIns="91412" tIns="45706" rIns="91412" bIns="45706">
            <a:spAutoFit/>
          </a:bodyPr>
          <a:lstStyle/>
          <a:p>
            <a:pPr algn="ctr">
              <a:lnSpc>
                <a:spcPct val="140000"/>
              </a:lnSpc>
              <a:spcBef>
                <a:spcPct val="50000"/>
              </a:spcBef>
            </a:pPr>
            <a:r>
              <a:rPr lang="en-GB" sz="3200" b="1" dirty="0">
                <a:latin typeface="Calibri" pitchFamily="34" charset="0"/>
                <a:cs typeface="Times New Roman" pitchFamily="18" charset="0"/>
              </a:rPr>
              <a:t>Impact of Separation and Divorce</a:t>
            </a:r>
          </a:p>
        </p:txBody>
      </p:sp>
      <p:grpSp>
        <p:nvGrpSpPr>
          <p:cNvPr id="6" name="Group 108"/>
          <p:cNvGrpSpPr>
            <a:grpSpLocks/>
          </p:cNvGrpSpPr>
          <p:nvPr/>
        </p:nvGrpSpPr>
        <p:grpSpPr bwMode="auto">
          <a:xfrm>
            <a:off x="-71438" y="1071547"/>
            <a:ext cx="9644098" cy="5786454"/>
            <a:chOff x="0" y="1951893"/>
            <a:chExt cx="9296400" cy="4683062"/>
          </a:xfrm>
        </p:grpSpPr>
        <p:sp>
          <p:nvSpPr>
            <p:cNvPr id="7" name="Text Box 7"/>
            <p:cNvSpPr txBox="1">
              <a:spLocks noChangeArrowheads="1"/>
            </p:cNvSpPr>
            <p:nvPr/>
          </p:nvSpPr>
          <p:spPr bwMode="auto">
            <a:xfrm>
              <a:off x="3327400" y="3930162"/>
              <a:ext cx="2616200" cy="415498"/>
            </a:xfrm>
            <a:prstGeom prst="rect">
              <a:avLst/>
            </a:prstGeom>
            <a:noFill/>
            <a:ln w="9525">
              <a:noFill/>
              <a:miter lim="800000"/>
              <a:headEnd/>
              <a:tailEnd/>
            </a:ln>
          </p:spPr>
          <p:txBody>
            <a:bodyPr>
              <a:spAutoFit/>
            </a:bodyPr>
            <a:lstStyle/>
            <a:p>
              <a:pPr algn="ctr">
                <a:spcBef>
                  <a:spcPct val="50000"/>
                </a:spcBef>
              </a:pPr>
              <a:r>
                <a:rPr lang="en-GB" sz="2000" b="1">
                  <a:solidFill>
                    <a:srgbClr val="FF0000"/>
                  </a:solidFill>
                  <a:latin typeface="Calibri" pitchFamily="34" charset="0"/>
                </a:rPr>
                <a:t>Practicalities</a:t>
              </a:r>
              <a:r>
                <a:rPr lang="en-GB" sz="2000" b="1">
                  <a:solidFill>
                    <a:schemeClr val="accent1"/>
                  </a:solidFill>
                  <a:latin typeface="Calibri" pitchFamily="34" charset="0"/>
                </a:rPr>
                <a:t>   </a:t>
              </a:r>
            </a:p>
          </p:txBody>
        </p:sp>
        <p:sp>
          <p:nvSpPr>
            <p:cNvPr id="8" name="Text Box 8"/>
            <p:cNvSpPr txBox="1">
              <a:spLocks noChangeArrowheads="1"/>
            </p:cNvSpPr>
            <p:nvPr/>
          </p:nvSpPr>
          <p:spPr bwMode="auto">
            <a:xfrm>
              <a:off x="6299200" y="2426677"/>
              <a:ext cx="2235200" cy="1015663"/>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Repeated &amp; unresolved mourning</a:t>
              </a:r>
            </a:p>
          </p:txBody>
        </p:sp>
        <p:sp>
          <p:nvSpPr>
            <p:cNvPr id="9" name="Text Box 9"/>
            <p:cNvSpPr txBox="1">
              <a:spLocks noChangeArrowheads="1"/>
            </p:cNvSpPr>
            <p:nvPr/>
          </p:nvSpPr>
          <p:spPr bwMode="auto">
            <a:xfrm>
              <a:off x="6502400" y="3590559"/>
              <a:ext cx="2336800" cy="707886"/>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Inappropriate</a:t>
              </a:r>
              <a:r>
                <a:rPr lang="en-GB" sz="2000" b="1">
                  <a:latin typeface="Calibri" pitchFamily="34" charset="0"/>
                </a:rPr>
                <a:t> </a:t>
              </a:r>
              <a:r>
                <a:rPr lang="en-GB" sz="2000" b="1">
                  <a:solidFill>
                    <a:schemeClr val="accent2"/>
                  </a:solidFill>
                  <a:latin typeface="Calibri" pitchFamily="34" charset="0"/>
                </a:rPr>
                <a:t>‘parenting’</a:t>
              </a:r>
            </a:p>
          </p:txBody>
        </p:sp>
        <p:sp>
          <p:nvSpPr>
            <p:cNvPr id="10" name="Text Box 10"/>
            <p:cNvSpPr txBox="1">
              <a:spLocks noChangeArrowheads="1"/>
            </p:cNvSpPr>
            <p:nvPr/>
          </p:nvSpPr>
          <p:spPr bwMode="auto">
            <a:xfrm>
              <a:off x="3556000" y="2769577"/>
              <a:ext cx="24384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Relief/Guilt/ Fear</a:t>
              </a:r>
            </a:p>
          </p:txBody>
        </p:sp>
        <p:sp>
          <p:nvSpPr>
            <p:cNvPr id="11" name="Text Box 11"/>
            <p:cNvSpPr txBox="1">
              <a:spLocks noChangeArrowheads="1"/>
            </p:cNvSpPr>
            <p:nvPr/>
          </p:nvSpPr>
          <p:spPr bwMode="auto">
            <a:xfrm>
              <a:off x="4775200" y="2123343"/>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Confusion</a:t>
              </a:r>
            </a:p>
          </p:txBody>
        </p:sp>
        <p:sp>
          <p:nvSpPr>
            <p:cNvPr id="12" name="Text Box 12"/>
            <p:cNvSpPr txBox="1">
              <a:spLocks noChangeArrowheads="1"/>
            </p:cNvSpPr>
            <p:nvPr/>
          </p:nvSpPr>
          <p:spPr bwMode="auto">
            <a:xfrm>
              <a:off x="3962400" y="1951893"/>
              <a:ext cx="12192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Loss</a:t>
              </a:r>
            </a:p>
          </p:txBody>
        </p:sp>
        <p:sp>
          <p:nvSpPr>
            <p:cNvPr id="13" name="Text Box 13"/>
            <p:cNvSpPr txBox="1">
              <a:spLocks noChangeArrowheads="1"/>
            </p:cNvSpPr>
            <p:nvPr/>
          </p:nvSpPr>
          <p:spPr bwMode="auto">
            <a:xfrm>
              <a:off x="2438400" y="3270739"/>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Insecurity</a:t>
              </a:r>
            </a:p>
          </p:txBody>
        </p:sp>
        <p:sp>
          <p:nvSpPr>
            <p:cNvPr id="14" name="Text Box 14"/>
            <p:cNvSpPr txBox="1">
              <a:spLocks noChangeArrowheads="1"/>
            </p:cNvSpPr>
            <p:nvPr/>
          </p:nvSpPr>
          <p:spPr bwMode="auto">
            <a:xfrm>
              <a:off x="1397000" y="2360735"/>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Sorrow</a:t>
              </a:r>
            </a:p>
          </p:txBody>
        </p:sp>
        <p:sp>
          <p:nvSpPr>
            <p:cNvPr id="15" name="Text Box 15"/>
            <p:cNvSpPr txBox="1">
              <a:spLocks noChangeArrowheads="1"/>
            </p:cNvSpPr>
            <p:nvPr/>
          </p:nvSpPr>
          <p:spPr bwMode="auto">
            <a:xfrm>
              <a:off x="304800" y="2954216"/>
              <a:ext cx="16256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Anger</a:t>
              </a:r>
            </a:p>
          </p:txBody>
        </p:sp>
        <p:sp>
          <p:nvSpPr>
            <p:cNvPr id="16" name="Text Box 16"/>
            <p:cNvSpPr txBox="1">
              <a:spLocks noChangeArrowheads="1"/>
            </p:cNvSpPr>
            <p:nvPr/>
          </p:nvSpPr>
          <p:spPr bwMode="auto">
            <a:xfrm>
              <a:off x="203200" y="3934557"/>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Loss of self esteem</a:t>
              </a:r>
            </a:p>
          </p:txBody>
        </p:sp>
        <p:sp>
          <p:nvSpPr>
            <p:cNvPr id="17" name="Text Box 17"/>
            <p:cNvSpPr txBox="1">
              <a:spLocks noChangeArrowheads="1"/>
            </p:cNvSpPr>
            <p:nvPr/>
          </p:nvSpPr>
          <p:spPr bwMode="auto">
            <a:xfrm>
              <a:off x="406400" y="4704984"/>
              <a:ext cx="29464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Embarrassment</a:t>
              </a:r>
            </a:p>
          </p:txBody>
        </p:sp>
        <p:sp>
          <p:nvSpPr>
            <p:cNvPr id="18" name="Text Box 18"/>
            <p:cNvSpPr txBox="1">
              <a:spLocks noChangeArrowheads="1"/>
            </p:cNvSpPr>
            <p:nvPr/>
          </p:nvSpPr>
          <p:spPr bwMode="auto">
            <a:xfrm>
              <a:off x="6934200" y="4747847"/>
              <a:ext cx="16256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Shame</a:t>
              </a:r>
            </a:p>
          </p:txBody>
        </p:sp>
        <p:sp>
          <p:nvSpPr>
            <p:cNvPr id="19" name="Text Box 19"/>
            <p:cNvSpPr txBox="1">
              <a:spLocks noChangeArrowheads="1"/>
            </p:cNvSpPr>
            <p:nvPr/>
          </p:nvSpPr>
          <p:spPr bwMode="auto">
            <a:xfrm>
              <a:off x="3733800" y="5200650"/>
              <a:ext cx="26416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Parent not ‘accessible’</a:t>
              </a:r>
            </a:p>
          </p:txBody>
        </p:sp>
        <p:sp>
          <p:nvSpPr>
            <p:cNvPr id="20" name="Text Box 20"/>
            <p:cNvSpPr txBox="1">
              <a:spLocks noChangeArrowheads="1"/>
            </p:cNvSpPr>
            <p:nvPr/>
          </p:nvSpPr>
          <p:spPr bwMode="auto">
            <a:xfrm>
              <a:off x="812800" y="5569927"/>
              <a:ext cx="2743200" cy="707886"/>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Poor academic performance</a:t>
              </a:r>
            </a:p>
          </p:txBody>
        </p:sp>
        <p:sp>
          <p:nvSpPr>
            <p:cNvPr id="21" name="Text Box 21"/>
            <p:cNvSpPr txBox="1">
              <a:spLocks noChangeArrowheads="1"/>
            </p:cNvSpPr>
            <p:nvPr/>
          </p:nvSpPr>
          <p:spPr bwMode="auto">
            <a:xfrm>
              <a:off x="5791200" y="5486400"/>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Chaos/panic</a:t>
              </a:r>
            </a:p>
          </p:txBody>
        </p:sp>
        <p:sp>
          <p:nvSpPr>
            <p:cNvPr id="22" name="Text Box 22"/>
            <p:cNvSpPr txBox="1">
              <a:spLocks noChangeArrowheads="1"/>
            </p:cNvSpPr>
            <p:nvPr/>
          </p:nvSpPr>
          <p:spPr bwMode="auto">
            <a:xfrm>
              <a:off x="3759200" y="6066693"/>
              <a:ext cx="2235200" cy="400110"/>
            </a:xfrm>
            <a:prstGeom prst="rect">
              <a:avLst/>
            </a:prstGeom>
            <a:noFill/>
            <a:ln w="9525">
              <a:noFill/>
              <a:miter lim="800000"/>
              <a:headEnd/>
              <a:tailEnd/>
            </a:ln>
          </p:spPr>
          <p:txBody>
            <a:bodyPr>
              <a:spAutoFit/>
            </a:bodyPr>
            <a:lstStyle/>
            <a:p>
              <a:pPr>
                <a:spcBef>
                  <a:spcPct val="50000"/>
                </a:spcBef>
              </a:pPr>
              <a:r>
                <a:rPr lang="en-GB" sz="2000" b="1">
                  <a:solidFill>
                    <a:schemeClr val="accent2"/>
                  </a:solidFill>
                  <a:latin typeface="Calibri" pitchFamily="34" charset="0"/>
                </a:rPr>
                <a:t>Mistrust</a:t>
              </a:r>
            </a:p>
          </p:txBody>
        </p:sp>
        <p:sp>
          <p:nvSpPr>
            <p:cNvPr id="23" name="Line 23"/>
            <p:cNvSpPr>
              <a:spLocks noChangeShapeType="1"/>
            </p:cNvSpPr>
            <p:nvPr/>
          </p:nvSpPr>
          <p:spPr bwMode="auto">
            <a:xfrm>
              <a:off x="4470400" y="2215662"/>
              <a:ext cx="0" cy="527538"/>
            </a:xfrm>
            <a:prstGeom prst="line">
              <a:avLst/>
            </a:prstGeom>
            <a:noFill/>
            <a:ln w="9525">
              <a:solidFill>
                <a:schemeClr val="accent2"/>
              </a:solidFill>
              <a:round/>
              <a:headEnd/>
              <a:tailEnd/>
            </a:ln>
          </p:spPr>
          <p:txBody>
            <a:bodyPr/>
            <a:lstStyle/>
            <a:p>
              <a:endParaRPr lang="en-GB"/>
            </a:p>
          </p:txBody>
        </p:sp>
        <p:sp>
          <p:nvSpPr>
            <p:cNvPr id="24" name="Line 24"/>
            <p:cNvSpPr>
              <a:spLocks noChangeShapeType="1"/>
            </p:cNvSpPr>
            <p:nvPr/>
          </p:nvSpPr>
          <p:spPr bwMode="auto">
            <a:xfrm flipH="1" flipV="1">
              <a:off x="3606800" y="3534508"/>
              <a:ext cx="406400" cy="263769"/>
            </a:xfrm>
            <a:prstGeom prst="line">
              <a:avLst/>
            </a:prstGeom>
            <a:noFill/>
            <a:ln w="9525">
              <a:solidFill>
                <a:schemeClr val="accent2"/>
              </a:solidFill>
              <a:round/>
              <a:headEnd/>
              <a:tailEnd/>
            </a:ln>
          </p:spPr>
          <p:txBody>
            <a:bodyPr/>
            <a:lstStyle/>
            <a:p>
              <a:endParaRPr lang="en-GB"/>
            </a:p>
          </p:txBody>
        </p:sp>
        <p:sp>
          <p:nvSpPr>
            <p:cNvPr id="25" name="Line 25"/>
            <p:cNvSpPr>
              <a:spLocks noChangeShapeType="1"/>
            </p:cNvSpPr>
            <p:nvPr/>
          </p:nvSpPr>
          <p:spPr bwMode="auto">
            <a:xfrm flipH="1" flipV="1">
              <a:off x="2184400" y="2571750"/>
              <a:ext cx="1016000" cy="685800"/>
            </a:xfrm>
            <a:prstGeom prst="line">
              <a:avLst/>
            </a:prstGeom>
            <a:noFill/>
            <a:ln w="9525">
              <a:solidFill>
                <a:schemeClr val="accent2"/>
              </a:solidFill>
              <a:round/>
              <a:headEnd/>
              <a:tailEnd/>
            </a:ln>
          </p:spPr>
          <p:txBody>
            <a:bodyPr/>
            <a:lstStyle/>
            <a:p>
              <a:endParaRPr lang="en-GB"/>
            </a:p>
          </p:txBody>
        </p:sp>
        <p:sp>
          <p:nvSpPr>
            <p:cNvPr id="26" name="Line 26"/>
            <p:cNvSpPr>
              <a:spLocks noChangeShapeType="1"/>
            </p:cNvSpPr>
            <p:nvPr/>
          </p:nvSpPr>
          <p:spPr bwMode="auto">
            <a:xfrm flipH="1" flipV="1">
              <a:off x="1320800" y="3217985"/>
              <a:ext cx="2235200" cy="685800"/>
            </a:xfrm>
            <a:prstGeom prst="line">
              <a:avLst/>
            </a:prstGeom>
            <a:noFill/>
            <a:ln w="9525">
              <a:solidFill>
                <a:schemeClr val="accent2"/>
              </a:solidFill>
              <a:round/>
              <a:headEnd/>
              <a:tailEnd/>
            </a:ln>
          </p:spPr>
          <p:txBody>
            <a:bodyPr/>
            <a:lstStyle/>
            <a:p>
              <a:endParaRPr lang="en-GB"/>
            </a:p>
          </p:txBody>
        </p:sp>
        <p:sp>
          <p:nvSpPr>
            <p:cNvPr id="27" name="Line 27"/>
            <p:cNvSpPr>
              <a:spLocks noChangeShapeType="1"/>
            </p:cNvSpPr>
            <p:nvPr/>
          </p:nvSpPr>
          <p:spPr bwMode="auto">
            <a:xfrm flipH="1">
              <a:off x="1727200" y="4114800"/>
              <a:ext cx="1625600" cy="105508"/>
            </a:xfrm>
            <a:prstGeom prst="line">
              <a:avLst/>
            </a:prstGeom>
            <a:noFill/>
            <a:ln w="9525">
              <a:solidFill>
                <a:schemeClr val="accent2"/>
              </a:solidFill>
              <a:round/>
              <a:headEnd/>
              <a:tailEnd/>
            </a:ln>
          </p:spPr>
          <p:txBody>
            <a:bodyPr/>
            <a:lstStyle/>
            <a:p>
              <a:endParaRPr lang="en-GB"/>
            </a:p>
          </p:txBody>
        </p:sp>
        <p:sp>
          <p:nvSpPr>
            <p:cNvPr id="28" name="Line 28"/>
            <p:cNvSpPr>
              <a:spLocks noChangeShapeType="1"/>
            </p:cNvSpPr>
            <p:nvPr/>
          </p:nvSpPr>
          <p:spPr bwMode="auto">
            <a:xfrm flipH="1">
              <a:off x="2946400" y="4325815"/>
              <a:ext cx="914400" cy="369277"/>
            </a:xfrm>
            <a:prstGeom prst="line">
              <a:avLst/>
            </a:prstGeom>
            <a:noFill/>
            <a:ln w="9525">
              <a:solidFill>
                <a:schemeClr val="accent2"/>
              </a:solidFill>
              <a:round/>
              <a:headEnd/>
              <a:tailEnd/>
            </a:ln>
          </p:spPr>
          <p:txBody>
            <a:bodyPr/>
            <a:lstStyle/>
            <a:p>
              <a:endParaRPr lang="en-GB"/>
            </a:p>
          </p:txBody>
        </p:sp>
        <p:sp>
          <p:nvSpPr>
            <p:cNvPr id="29" name="Line 29"/>
            <p:cNvSpPr>
              <a:spLocks noChangeShapeType="1"/>
            </p:cNvSpPr>
            <p:nvPr/>
          </p:nvSpPr>
          <p:spPr bwMode="auto">
            <a:xfrm flipH="1">
              <a:off x="2641600" y="4325816"/>
              <a:ext cx="1625600" cy="1213338"/>
            </a:xfrm>
            <a:prstGeom prst="line">
              <a:avLst/>
            </a:prstGeom>
            <a:noFill/>
            <a:ln w="9525">
              <a:solidFill>
                <a:schemeClr val="accent2"/>
              </a:solidFill>
              <a:round/>
              <a:headEnd/>
              <a:tailEnd/>
            </a:ln>
          </p:spPr>
          <p:txBody>
            <a:bodyPr/>
            <a:lstStyle/>
            <a:p>
              <a:endParaRPr lang="en-GB"/>
            </a:p>
          </p:txBody>
        </p:sp>
        <p:sp>
          <p:nvSpPr>
            <p:cNvPr id="30" name="Line 30"/>
            <p:cNvSpPr>
              <a:spLocks noChangeShapeType="1"/>
            </p:cNvSpPr>
            <p:nvPr/>
          </p:nvSpPr>
          <p:spPr bwMode="auto">
            <a:xfrm>
              <a:off x="4521200" y="4325815"/>
              <a:ext cx="0" cy="844062"/>
            </a:xfrm>
            <a:prstGeom prst="line">
              <a:avLst/>
            </a:prstGeom>
            <a:noFill/>
            <a:ln w="9525">
              <a:solidFill>
                <a:schemeClr val="accent2"/>
              </a:solidFill>
              <a:round/>
              <a:headEnd/>
              <a:tailEnd/>
            </a:ln>
          </p:spPr>
          <p:txBody>
            <a:bodyPr/>
            <a:lstStyle/>
            <a:p>
              <a:endParaRPr lang="en-GB"/>
            </a:p>
          </p:txBody>
        </p:sp>
        <p:sp>
          <p:nvSpPr>
            <p:cNvPr id="31" name="Line 31"/>
            <p:cNvSpPr>
              <a:spLocks noChangeShapeType="1"/>
            </p:cNvSpPr>
            <p:nvPr/>
          </p:nvSpPr>
          <p:spPr bwMode="auto">
            <a:xfrm>
              <a:off x="4749800" y="4339004"/>
              <a:ext cx="1752600" cy="1147396"/>
            </a:xfrm>
            <a:prstGeom prst="line">
              <a:avLst/>
            </a:prstGeom>
            <a:noFill/>
            <a:ln w="9525">
              <a:solidFill>
                <a:schemeClr val="accent2"/>
              </a:solidFill>
              <a:round/>
              <a:headEnd/>
              <a:tailEnd/>
            </a:ln>
          </p:spPr>
          <p:txBody>
            <a:bodyPr/>
            <a:lstStyle/>
            <a:p>
              <a:endParaRPr lang="en-GB"/>
            </a:p>
          </p:txBody>
        </p:sp>
        <p:sp>
          <p:nvSpPr>
            <p:cNvPr id="32" name="Line 32"/>
            <p:cNvSpPr>
              <a:spLocks noChangeShapeType="1"/>
            </p:cNvSpPr>
            <p:nvPr/>
          </p:nvSpPr>
          <p:spPr bwMode="auto">
            <a:xfrm>
              <a:off x="5384800" y="4273061"/>
              <a:ext cx="1727200" cy="474785"/>
            </a:xfrm>
            <a:prstGeom prst="line">
              <a:avLst/>
            </a:prstGeom>
            <a:noFill/>
            <a:ln w="9525">
              <a:solidFill>
                <a:schemeClr val="accent2"/>
              </a:solidFill>
              <a:round/>
              <a:headEnd/>
              <a:tailEnd/>
            </a:ln>
          </p:spPr>
          <p:txBody>
            <a:bodyPr/>
            <a:lstStyle/>
            <a:p>
              <a:endParaRPr lang="en-GB"/>
            </a:p>
          </p:txBody>
        </p:sp>
        <p:sp>
          <p:nvSpPr>
            <p:cNvPr id="33" name="Line 33"/>
            <p:cNvSpPr>
              <a:spLocks noChangeShapeType="1"/>
            </p:cNvSpPr>
            <p:nvPr/>
          </p:nvSpPr>
          <p:spPr bwMode="auto">
            <a:xfrm flipV="1">
              <a:off x="5638800" y="3903785"/>
              <a:ext cx="812800" cy="52754"/>
            </a:xfrm>
            <a:prstGeom prst="line">
              <a:avLst/>
            </a:prstGeom>
            <a:noFill/>
            <a:ln w="9525">
              <a:solidFill>
                <a:schemeClr val="accent2"/>
              </a:solidFill>
              <a:round/>
              <a:headEnd/>
              <a:tailEnd/>
            </a:ln>
          </p:spPr>
          <p:txBody>
            <a:bodyPr/>
            <a:lstStyle/>
            <a:p>
              <a:endParaRPr lang="en-GB"/>
            </a:p>
          </p:txBody>
        </p:sp>
        <p:sp>
          <p:nvSpPr>
            <p:cNvPr id="34" name="Line 34"/>
            <p:cNvSpPr>
              <a:spLocks noChangeShapeType="1"/>
            </p:cNvSpPr>
            <p:nvPr/>
          </p:nvSpPr>
          <p:spPr bwMode="auto">
            <a:xfrm flipV="1">
              <a:off x="5029200" y="2927838"/>
              <a:ext cx="1219200" cy="844062"/>
            </a:xfrm>
            <a:prstGeom prst="line">
              <a:avLst/>
            </a:prstGeom>
            <a:noFill/>
            <a:ln w="9525">
              <a:solidFill>
                <a:schemeClr val="accent2"/>
              </a:solidFill>
              <a:round/>
              <a:headEnd/>
              <a:tailEnd/>
            </a:ln>
          </p:spPr>
          <p:txBody>
            <a:bodyPr/>
            <a:lstStyle/>
            <a:p>
              <a:endParaRPr lang="en-GB"/>
            </a:p>
          </p:txBody>
        </p:sp>
        <p:sp>
          <p:nvSpPr>
            <p:cNvPr id="35" name="Text Box 35"/>
            <p:cNvSpPr txBox="1">
              <a:spLocks noChangeArrowheads="1"/>
            </p:cNvSpPr>
            <p:nvPr/>
          </p:nvSpPr>
          <p:spPr bwMode="auto">
            <a:xfrm>
              <a:off x="304800" y="5047884"/>
              <a:ext cx="20320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Disbelief</a:t>
              </a:r>
            </a:p>
          </p:txBody>
        </p:sp>
        <p:sp>
          <p:nvSpPr>
            <p:cNvPr id="36" name="Text Box 36"/>
            <p:cNvSpPr txBox="1">
              <a:spLocks noChangeArrowheads="1"/>
            </p:cNvSpPr>
            <p:nvPr/>
          </p:nvSpPr>
          <p:spPr bwMode="auto">
            <a:xfrm>
              <a:off x="101600" y="4431324"/>
              <a:ext cx="20320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Disoriented</a:t>
              </a:r>
            </a:p>
          </p:txBody>
        </p:sp>
        <p:sp>
          <p:nvSpPr>
            <p:cNvPr id="37" name="Text Box 37"/>
            <p:cNvSpPr txBox="1">
              <a:spLocks noChangeArrowheads="1"/>
            </p:cNvSpPr>
            <p:nvPr/>
          </p:nvSpPr>
          <p:spPr bwMode="auto">
            <a:xfrm>
              <a:off x="2336800" y="4559911"/>
              <a:ext cx="16256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Helpless</a:t>
              </a:r>
            </a:p>
          </p:txBody>
        </p:sp>
        <p:sp>
          <p:nvSpPr>
            <p:cNvPr id="38" name="Text Box 38"/>
            <p:cNvSpPr txBox="1">
              <a:spLocks noChangeArrowheads="1"/>
            </p:cNvSpPr>
            <p:nvPr/>
          </p:nvSpPr>
          <p:spPr bwMode="auto">
            <a:xfrm>
              <a:off x="1219200" y="5328139"/>
              <a:ext cx="3048000" cy="553998"/>
            </a:xfrm>
            <a:prstGeom prst="rect">
              <a:avLst/>
            </a:prstGeom>
            <a:noFill/>
            <a:ln w="9525">
              <a:noFill/>
              <a:miter lim="800000"/>
              <a:headEnd/>
              <a:tailEnd/>
            </a:ln>
          </p:spPr>
          <p:txBody>
            <a:bodyPr>
              <a:spAutoFit/>
            </a:bodyPr>
            <a:lstStyle/>
            <a:p>
              <a:pPr>
                <a:lnSpc>
                  <a:spcPct val="50000"/>
                </a:lnSpc>
                <a:spcBef>
                  <a:spcPct val="50000"/>
                </a:spcBef>
              </a:pPr>
              <a:r>
                <a:rPr lang="en-GB" sz="2000" b="1">
                  <a:latin typeface="Calibri" pitchFamily="34" charset="0"/>
                </a:rPr>
                <a:t>Loss of Standing/</a:t>
              </a:r>
            </a:p>
            <a:p>
              <a:pPr>
                <a:lnSpc>
                  <a:spcPct val="50000"/>
                </a:lnSpc>
                <a:spcBef>
                  <a:spcPct val="50000"/>
                </a:spcBef>
              </a:pPr>
              <a:r>
                <a:rPr lang="en-GB" sz="2000" b="1">
                  <a:latin typeface="Calibri" pitchFamily="34" charset="0"/>
                </a:rPr>
                <a:t>Cultural Identity</a:t>
              </a:r>
            </a:p>
          </p:txBody>
        </p:sp>
        <p:sp>
          <p:nvSpPr>
            <p:cNvPr id="39" name="Text Box 39"/>
            <p:cNvSpPr txBox="1">
              <a:spLocks noChangeArrowheads="1"/>
            </p:cNvSpPr>
            <p:nvPr/>
          </p:nvSpPr>
          <p:spPr bwMode="auto">
            <a:xfrm>
              <a:off x="203200" y="3587262"/>
              <a:ext cx="18288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Censure</a:t>
              </a:r>
            </a:p>
          </p:txBody>
        </p:sp>
        <p:sp>
          <p:nvSpPr>
            <p:cNvPr id="40" name="Text Box 40"/>
            <p:cNvSpPr txBox="1">
              <a:spLocks noChangeArrowheads="1"/>
            </p:cNvSpPr>
            <p:nvPr/>
          </p:nvSpPr>
          <p:spPr bwMode="auto">
            <a:xfrm>
              <a:off x="711200" y="2637693"/>
              <a:ext cx="16256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Denial</a:t>
              </a:r>
            </a:p>
          </p:txBody>
        </p:sp>
        <p:sp>
          <p:nvSpPr>
            <p:cNvPr id="41" name="Text Box 41"/>
            <p:cNvSpPr txBox="1">
              <a:spLocks noChangeArrowheads="1"/>
            </p:cNvSpPr>
            <p:nvPr/>
          </p:nvSpPr>
          <p:spPr bwMode="auto">
            <a:xfrm>
              <a:off x="2844800" y="3481754"/>
              <a:ext cx="17272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Hardship</a:t>
              </a:r>
            </a:p>
          </p:txBody>
        </p:sp>
        <p:sp>
          <p:nvSpPr>
            <p:cNvPr id="42" name="Text Box 42"/>
            <p:cNvSpPr txBox="1">
              <a:spLocks noChangeArrowheads="1"/>
            </p:cNvSpPr>
            <p:nvPr/>
          </p:nvSpPr>
          <p:spPr bwMode="auto">
            <a:xfrm>
              <a:off x="1803400" y="2581641"/>
              <a:ext cx="22352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Confusion</a:t>
              </a:r>
            </a:p>
          </p:txBody>
        </p:sp>
        <p:sp>
          <p:nvSpPr>
            <p:cNvPr id="43" name="Text Box 43"/>
            <p:cNvSpPr txBox="1">
              <a:spLocks noChangeArrowheads="1"/>
            </p:cNvSpPr>
            <p:nvPr/>
          </p:nvSpPr>
          <p:spPr bwMode="auto">
            <a:xfrm>
              <a:off x="3759200" y="2584939"/>
              <a:ext cx="1930400" cy="400110"/>
            </a:xfrm>
            <a:prstGeom prst="rect">
              <a:avLst/>
            </a:prstGeom>
            <a:noFill/>
            <a:ln w="9525">
              <a:noFill/>
              <a:miter lim="800000"/>
              <a:headEnd/>
              <a:tailEnd/>
            </a:ln>
          </p:spPr>
          <p:txBody>
            <a:bodyPr>
              <a:spAutoFit/>
            </a:bodyPr>
            <a:lstStyle/>
            <a:p>
              <a:pPr>
                <a:spcBef>
                  <a:spcPct val="50000"/>
                </a:spcBef>
              </a:pPr>
              <a:r>
                <a:rPr lang="en-GB" sz="2000" b="1" dirty="0">
                  <a:latin typeface="Calibri" pitchFamily="34" charset="0"/>
                </a:rPr>
                <a:t>Isolation</a:t>
              </a:r>
            </a:p>
          </p:txBody>
        </p:sp>
        <p:sp>
          <p:nvSpPr>
            <p:cNvPr id="44" name="Text Box 44"/>
            <p:cNvSpPr txBox="1">
              <a:spLocks noChangeArrowheads="1"/>
            </p:cNvSpPr>
            <p:nvPr/>
          </p:nvSpPr>
          <p:spPr bwMode="auto">
            <a:xfrm>
              <a:off x="6477000" y="2083777"/>
              <a:ext cx="16256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Anger</a:t>
              </a:r>
            </a:p>
          </p:txBody>
        </p:sp>
        <p:sp>
          <p:nvSpPr>
            <p:cNvPr id="45" name="Text Box 45"/>
            <p:cNvSpPr txBox="1">
              <a:spLocks noChangeArrowheads="1"/>
            </p:cNvSpPr>
            <p:nvPr/>
          </p:nvSpPr>
          <p:spPr bwMode="auto">
            <a:xfrm>
              <a:off x="6400800" y="3016861"/>
              <a:ext cx="19304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Relief/Guilt</a:t>
              </a:r>
            </a:p>
          </p:txBody>
        </p:sp>
        <p:sp>
          <p:nvSpPr>
            <p:cNvPr id="46" name="Text Box 46"/>
            <p:cNvSpPr txBox="1">
              <a:spLocks noChangeArrowheads="1"/>
            </p:cNvSpPr>
            <p:nvPr/>
          </p:nvSpPr>
          <p:spPr bwMode="auto">
            <a:xfrm>
              <a:off x="6807200" y="3386138"/>
              <a:ext cx="22352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Chaos/Panic</a:t>
              </a:r>
            </a:p>
          </p:txBody>
        </p:sp>
        <p:sp>
          <p:nvSpPr>
            <p:cNvPr id="47" name="Text Box 47"/>
            <p:cNvSpPr txBox="1">
              <a:spLocks noChangeArrowheads="1"/>
            </p:cNvSpPr>
            <p:nvPr/>
          </p:nvSpPr>
          <p:spPr bwMode="auto">
            <a:xfrm>
              <a:off x="6400800" y="4062047"/>
              <a:ext cx="18288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Alienation</a:t>
              </a:r>
            </a:p>
          </p:txBody>
        </p:sp>
        <p:sp>
          <p:nvSpPr>
            <p:cNvPr id="48" name="Text Box 48"/>
            <p:cNvSpPr txBox="1">
              <a:spLocks noChangeArrowheads="1"/>
            </p:cNvSpPr>
            <p:nvPr/>
          </p:nvSpPr>
          <p:spPr bwMode="auto">
            <a:xfrm>
              <a:off x="7315200" y="4431324"/>
              <a:ext cx="16256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Sadness</a:t>
              </a:r>
            </a:p>
          </p:txBody>
        </p:sp>
        <p:sp>
          <p:nvSpPr>
            <p:cNvPr id="49" name="Text Box 49"/>
            <p:cNvSpPr txBox="1">
              <a:spLocks noChangeArrowheads="1"/>
            </p:cNvSpPr>
            <p:nvPr/>
          </p:nvSpPr>
          <p:spPr bwMode="auto">
            <a:xfrm>
              <a:off x="6934200" y="4958862"/>
              <a:ext cx="1930400" cy="954107"/>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Illness</a:t>
              </a:r>
            </a:p>
            <a:p>
              <a:pPr>
                <a:lnSpc>
                  <a:spcPct val="40000"/>
                </a:lnSpc>
                <a:spcBef>
                  <a:spcPct val="50000"/>
                </a:spcBef>
              </a:pPr>
              <a:r>
                <a:rPr lang="en-GB" sz="2000">
                  <a:latin typeface="Calibri" pitchFamily="34" charset="0"/>
                </a:rPr>
                <a:t>(physical/</a:t>
              </a:r>
            </a:p>
            <a:p>
              <a:pPr>
                <a:lnSpc>
                  <a:spcPct val="40000"/>
                </a:lnSpc>
                <a:spcBef>
                  <a:spcPct val="50000"/>
                </a:spcBef>
              </a:pPr>
              <a:r>
                <a:rPr lang="en-GB" sz="2000">
                  <a:latin typeface="Calibri" pitchFamily="34" charset="0"/>
                </a:rPr>
                <a:t>Mental)</a:t>
              </a:r>
            </a:p>
          </p:txBody>
        </p:sp>
        <p:sp>
          <p:nvSpPr>
            <p:cNvPr id="50" name="Text Box 50"/>
            <p:cNvSpPr txBox="1">
              <a:spLocks noChangeArrowheads="1"/>
            </p:cNvSpPr>
            <p:nvPr/>
          </p:nvSpPr>
          <p:spPr bwMode="auto">
            <a:xfrm>
              <a:off x="4749800" y="4629150"/>
              <a:ext cx="20320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Numbness</a:t>
              </a:r>
            </a:p>
          </p:txBody>
        </p:sp>
        <p:sp>
          <p:nvSpPr>
            <p:cNvPr id="51" name="Text Box 51"/>
            <p:cNvSpPr txBox="1">
              <a:spLocks noChangeArrowheads="1"/>
            </p:cNvSpPr>
            <p:nvPr/>
          </p:nvSpPr>
          <p:spPr bwMode="auto">
            <a:xfrm>
              <a:off x="2946400" y="5865568"/>
              <a:ext cx="2235200" cy="400110"/>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Shock</a:t>
              </a:r>
            </a:p>
          </p:txBody>
        </p:sp>
        <p:sp>
          <p:nvSpPr>
            <p:cNvPr id="52" name="Text Box 52"/>
            <p:cNvSpPr txBox="1">
              <a:spLocks noChangeArrowheads="1"/>
            </p:cNvSpPr>
            <p:nvPr/>
          </p:nvSpPr>
          <p:spPr bwMode="auto">
            <a:xfrm>
              <a:off x="5003800" y="5657850"/>
              <a:ext cx="2844800" cy="707886"/>
            </a:xfrm>
            <a:prstGeom prst="rect">
              <a:avLst/>
            </a:prstGeom>
            <a:noFill/>
            <a:ln w="9525">
              <a:noFill/>
              <a:miter lim="800000"/>
              <a:headEnd/>
              <a:tailEnd/>
            </a:ln>
          </p:spPr>
          <p:txBody>
            <a:bodyPr>
              <a:spAutoFit/>
            </a:bodyPr>
            <a:lstStyle/>
            <a:p>
              <a:pPr>
                <a:spcBef>
                  <a:spcPct val="50000"/>
                </a:spcBef>
              </a:pPr>
              <a:r>
                <a:rPr lang="en-GB" sz="2000" b="1">
                  <a:latin typeface="Calibri" pitchFamily="34" charset="0"/>
                </a:rPr>
                <a:t>Loss of ability to parent effectively</a:t>
              </a:r>
            </a:p>
          </p:txBody>
        </p:sp>
        <p:sp>
          <p:nvSpPr>
            <p:cNvPr id="53" name="Line 53"/>
            <p:cNvSpPr>
              <a:spLocks noChangeShapeType="1"/>
            </p:cNvSpPr>
            <p:nvPr/>
          </p:nvSpPr>
          <p:spPr bwMode="auto">
            <a:xfrm flipH="1">
              <a:off x="3556000" y="4378569"/>
              <a:ext cx="812800" cy="844062"/>
            </a:xfrm>
            <a:prstGeom prst="line">
              <a:avLst/>
            </a:prstGeom>
            <a:noFill/>
            <a:ln w="9525">
              <a:solidFill>
                <a:schemeClr val="tx1"/>
              </a:solidFill>
              <a:round/>
              <a:headEnd/>
              <a:tailEnd/>
            </a:ln>
          </p:spPr>
          <p:txBody>
            <a:bodyPr/>
            <a:lstStyle/>
            <a:p>
              <a:endParaRPr lang="en-GB"/>
            </a:p>
          </p:txBody>
        </p:sp>
        <p:sp>
          <p:nvSpPr>
            <p:cNvPr id="54" name="Line 54"/>
            <p:cNvSpPr>
              <a:spLocks noChangeShapeType="1"/>
            </p:cNvSpPr>
            <p:nvPr/>
          </p:nvSpPr>
          <p:spPr bwMode="auto">
            <a:xfrm flipH="1">
              <a:off x="3759200" y="4378569"/>
              <a:ext cx="711200" cy="1424354"/>
            </a:xfrm>
            <a:prstGeom prst="line">
              <a:avLst/>
            </a:prstGeom>
            <a:noFill/>
            <a:ln w="9525">
              <a:solidFill>
                <a:schemeClr val="tx1"/>
              </a:solidFill>
              <a:round/>
              <a:headEnd/>
              <a:tailEnd/>
            </a:ln>
          </p:spPr>
          <p:txBody>
            <a:bodyPr/>
            <a:lstStyle/>
            <a:p>
              <a:endParaRPr lang="en-GB"/>
            </a:p>
          </p:txBody>
        </p:sp>
        <p:sp>
          <p:nvSpPr>
            <p:cNvPr id="55" name="Line 55"/>
            <p:cNvSpPr>
              <a:spLocks noChangeShapeType="1"/>
            </p:cNvSpPr>
            <p:nvPr/>
          </p:nvSpPr>
          <p:spPr bwMode="auto">
            <a:xfrm>
              <a:off x="4978400" y="4325815"/>
              <a:ext cx="508000" cy="316523"/>
            </a:xfrm>
            <a:prstGeom prst="line">
              <a:avLst/>
            </a:prstGeom>
            <a:noFill/>
            <a:ln w="9525">
              <a:solidFill>
                <a:schemeClr val="tx1"/>
              </a:solidFill>
              <a:round/>
              <a:headEnd/>
              <a:tailEnd/>
            </a:ln>
          </p:spPr>
          <p:txBody>
            <a:bodyPr/>
            <a:lstStyle/>
            <a:p>
              <a:endParaRPr lang="en-GB"/>
            </a:p>
          </p:txBody>
        </p:sp>
        <p:sp>
          <p:nvSpPr>
            <p:cNvPr id="56" name="Line 56"/>
            <p:cNvSpPr>
              <a:spLocks noChangeShapeType="1"/>
            </p:cNvSpPr>
            <p:nvPr/>
          </p:nvSpPr>
          <p:spPr bwMode="auto">
            <a:xfrm>
              <a:off x="4572000" y="4378569"/>
              <a:ext cx="609600" cy="1266092"/>
            </a:xfrm>
            <a:prstGeom prst="line">
              <a:avLst/>
            </a:prstGeom>
            <a:noFill/>
            <a:ln w="9525">
              <a:solidFill>
                <a:schemeClr val="tx1"/>
              </a:solidFill>
              <a:round/>
              <a:headEnd/>
              <a:tailEnd/>
            </a:ln>
          </p:spPr>
          <p:txBody>
            <a:bodyPr/>
            <a:lstStyle/>
            <a:p>
              <a:endParaRPr lang="en-GB"/>
            </a:p>
          </p:txBody>
        </p:sp>
        <p:sp>
          <p:nvSpPr>
            <p:cNvPr id="57" name="Line 57"/>
            <p:cNvSpPr>
              <a:spLocks noChangeShapeType="1"/>
            </p:cNvSpPr>
            <p:nvPr/>
          </p:nvSpPr>
          <p:spPr bwMode="auto">
            <a:xfrm>
              <a:off x="5384800" y="4325815"/>
              <a:ext cx="1727200" cy="633046"/>
            </a:xfrm>
            <a:prstGeom prst="line">
              <a:avLst/>
            </a:prstGeom>
            <a:noFill/>
            <a:ln w="9525">
              <a:solidFill>
                <a:schemeClr val="tx1"/>
              </a:solidFill>
              <a:round/>
              <a:headEnd/>
              <a:tailEnd/>
            </a:ln>
          </p:spPr>
          <p:txBody>
            <a:bodyPr/>
            <a:lstStyle/>
            <a:p>
              <a:endParaRPr lang="en-GB"/>
            </a:p>
          </p:txBody>
        </p:sp>
        <p:sp>
          <p:nvSpPr>
            <p:cNvPr id="58" name="Line 58"/>
            <p:cNvSpPr>
              <a:spLocks noChangeShapeType="1"/>
            </p:cNvSpPr>
            <p:nvPr/>
          </p:nvSpPr>
          <p:spPr bwMode="auto">
            <a:xfrm>
              <a:off x="5689600" y="4220308"/>
              <a:ext cx="1625600" cy="263769"/>
            </a:xfrm>
            <a:prstGeom prst="line">
              <a:avLst/>
            </a:prstGeom>
            <a:noFill/>
            <a:ln w="9525">
              <a:solidFill>
                <a:schemeClr val="tx1"/>
              </a:solidFill>
              <a:round/>
              <a:headEnd/>
              <a:tailEnd/>
            </a:ln>
          </p:spPr>
          <p:txBody>
            <a:bodyPr/>
            <a:lstStyle/>
            <a:p>
              <a:endParaRPr lang="en-GB"/>
            </a:p>
          </p:txBody>
        </p:sp>
        <p:sp>
          <p:nvSpPr>
            <p:cNvPr id="59" name="Line 59"/>
            <p:cNvSpPr>
              <a:spLocks noChangeShapeType="1"/>
            </p:cNvSpPr>
            <p:nvPr/>
          </p:nvSpPr>
          <p:spPr bwMode="auto">
            <a:xfrm>
              <a:off x="5892800" y="4114800"/>
              <a:ext cx="508000" cy="52754"/>
            </a:xfrm>
            <a:prstGeom prst="line">
              <a:avLst/>
            </a:prstGeom>
            <a:noFill/>
            <a:ln w="9525">
              <a:solidFill>
                <a:schemeClr val="tx1"/>
              </a:solidFill>
              <a:round/>
              <a:headEnd/>
              <a:tailEnd/>
            </a:ln>
          </p:spPr>
          <p:txBody>
            <a:bodyPr/>
            <a:lstStyle/>
            <a:p>
              <a:endParaRPr lang="en-GB"/>
            </a:p>
          </p:txBody>
        </p:sp>
        <p:sp>
          <p:nvSpPr>
            <p:cNvPr id="60" name="Line 60"/>
            <p:cNvSpPr>
              <a:spLocks noChangeShapeType="1"/>
            </p:cNvSpPr>
            <p:nvPr/>
          </p:nvSpPr>
          <p:spPr bwMode="auto">
            <a:xfrm flipV="1">
              <a:off x="5588000" y="3587262"/>
              <a:ext cx="1219200" cy="263769"/>
            </a:xfrm>
            <a:prstGeom prst="line">
              <a:avLst/>
            </a:prstGeom>
            <a:noFill/>
            <a:ln w="9525">
              <a:solidFill>
                <a:schemeClr val="tx1"/>
              </a:solidFill>
              <a:round/>
              <a:headEnd/>
              <a:tailEnd/>
            </a:ln>
          </p:spPr>
          <p:txBody>
            <a:bodyPr/>
            <a:lstStyle/>
            <a:p>
              <a:endParaRPr lang="en-GB"/>
            </a:p>
          </p:txBody>
        </p:sp>
        <p:sp>
          <p:nvSpPr>
            <p:cNvPr id="61" name="Line 61"/>
            <p:cNvSpPr>
              <a:spLocks noChangeShapeType="1"/>
            </p:cNvSpPr>
            <p:nvPr/>
          </p:nvSpPr>
          <p:spPr bwMode="auto">
            <a:xfrm flipV="1">
              <a:off x="5283200" y="3217985"/>
              <a:ext cx="1117600" cy="580292"/>
            </a:xfrm>
            <a:prstGeom prst="line">
              <a:avLst/>
            </a:prstGeom>
            <a:noFill/>
            <a:ln w="9525">
              <a:solidFill>
                <a:schemeClr val="tx1"/>
              </a:solidFill>
              <a:round/>
              <a:headEnd/>
              <a:tailEnd/>
            </a:ln>
          </p:spPr>
          <p:txBody>
            <a:bodyPr/>
            <a:lstStyle/>
            <a:p>
              <a:endParaRPr lang="en-GB"/>
            </a:p>
          </p:txBody>
        </p:sp>
        <p:sp>
          <p:nvSpPr>
            <p:cNvPr id="62" name="Line 62"/>
            <p:cNvSpPr>
              <a:spLocks noChangeShapeType="1"/>
            </p:cNvSpPr>
            <p:nvPr/>
          </p:nvSpPr>
          <p:spPr bwMode="auto">
            <a:xfrm flipV="1">
              <a:off x="4775200" y="2321169"/>
              <a:ext cx="1727200" cy="1424354"/>
            </a:xfrm>
            <a:prstGeom prst="line">
              <a:avLst/>
            </a:prstGeom>
            <a:noFill/>
            <a:ln w="9525">
              <a:solidFill>
                <a:schemeClr val="tx1"/>
              </a:solidFill>
              <a:round/>
              <a:headEnd/>
              <a:tailEnd/>
            </a:ln>
          </p:spPr>
          <p:txBody>
            <a:bodyPr/>
            <a:lstStyle/>
            <a:p>
              <a:endParaRPr lang="en-GB"/>
            </a:p>
          </p:txBody>
        </p:sp>
        <p:sp>
          <p:nvSpPr>
            <p:cNvPr id="63" name="Line 63"/>
            <p:cNvSpPr>
              <a:spLocks noChangeShapeType="1"/>
            </p:cNvSpPr>
            <p:nvPr/>
          </p:nvSpPr>
          <p:spPr bwMode="auto">
            <a:xfrm flipH="1">
              <a:off x="812800" y="4273061"/>
              <a:ext cx="2641600" cy="791308"/>
            </a:xfrm>
            <a:prstGeom prst="line">
              <a:avLst/>
            </a:prstGeom>
            <a:noFill/>
            <a:ln w="9525">
              <a:solidFill>
                <a:schemeClr val="tx1"/>
              </a:solidFill>
              <a:round/>
              <a:headEnd/>
              <a:tailEnd/>
            </a:ln>
          </p:spPr>
          <p:txBody>
            <a:bodyPr/>
            <a:lstStyle/>
            <a:p>
              <a:endParaRPr lang="en-GB"/>
            </a:p>
          </p:txBody>
        </p:sp>
        <p:sp>
          <p:nvSpPr>
            <p:cNvPr id="64" name="Line 64"/>
            <p:cNvSpPr>
              <a:spLocks noChangeShapeType="1"/>
            </p:cNvSpPr>
            <p:nvPr/>
          </p:nvSpPr>
          <p:spPr bwMode="auto">
            <a:xfrm flipH="1">
              <a:off x="3454400" y="4325816"/>
              <a:ext cx="508000" cy="263769"/>
            </a:xfrm>
            <a:prstGeom prst="line">
              <a:avLst/>
            </a:prstGeom>
            <a:noFill/>
            <a:ln w="9525">
              <a:solidFill>
                <a:schemeClr val="tx1"/>
              </a:solidFill>
              <a:round/>
              <a:headEnd/>
              <a:tailEnd/>
            </a:ln>
          </p:spPr>
          <p:txBody>
            <a:bodyPr/>
            <a:lstStyle/>
            <a:p>
              <a:endParaRPr lang="en-GB"/>
            </a:p>
          </p:txBody>
        </p:sp>
        <p:sp>
          <p:nvSpPr>
            <p:cNvPr id="65" name="Line 65"/>
            <p:cNvSpPr>
              <a:spLocks noChangeShapeType="1"/>
            </p:cNvSpPr>
            <p:nvPr/>
          </p:nvSpPr>
          <p:spPr bwMode="auto">
            <a:xfrm flipH="1">
              <a:off x="1930400" y="4220308"/>
              <a:ext cx="1422400" cy="211015"/>
            </a:xfrm>
            <a:prstGeom prst="line">
              <a:avLst/>
            </a:prstGeom>
            <a:noFill/>
            <a:ln w="9525">
              <a:solidFill>
                <a:schemeClr val="tx1"/>
              </a:solidFill>
              <a:round/>
              <a:headEnd/>
              <a:tailEnd/>
            </a:ln>
          </p:spPr>
          <p:txBody>
            <a:bodyPr/>
            <a:lstStyle/>
            <a:p>
              <a:endParaRPr lang="en-GB"/>
            </a:p>
          </p:txBody>
        </p:sp>
        <p:sp>
          <p:nvSpPr>
            <p:cNvPr id="66" name="Line 66"/>
            <p:cNvSpPr>
              <a:spLocks noChangeShapeType="1"/>
            </p:cNvSpPr>
            <p:nvPr/>
          </p:nvSpPr>
          <p:spPr bwMode="auto">
            <a:xfrm>
              <a:off x="1701800" y="3758712"/>
              <a:ext cx="1727200" cy="211015"/>
            </a:xfrm>
            <a:prstGeom prst="line">
              <a:avLst/>
            </a:prstGeom>
            <a:noFill/>
            <a:ln w="9525">
              <a:solidFill>
                <a:schemeClr val="tx1"/>
              </a:solidFill>
              <a:round/>
              <a:headEnd/>
              <a:tailEnd/>
            </a:ln>
          </p:spPr>
          <p:txBody>
            <a:bodyPr/>
            <a:lstStyle/>
            <a:p>
              <a:endParaRPr lang="en-GB"/>
            </a:p>
          </p:txBody>
        </p:sp>
        <p:sp>
          <p:nvSpPr>
            <p:cNvPr id="67" name="Line 67"/>
            <p:cNvSpPr>
              <a:spLocks noChangeShapeType="1"/>
            </p:cNvSpPr>
            <p:nvPr/>
          </p:nvSpPr>
          <p:spPr bwMode="auto">
            <a:xfrm>
              <a:off x="1143000" y="2914650"/>
              <a:ext cx="2336800" cy="1002323"/>
            </a:xfrm>
            <a:prstGeom prst="line">
              <a:avLst/>
            </a:prstGeom>
            <a:noFill/>
            <a:ln w="9525">
              <a:solidFill>
                <a:schemeClr val="tx1"/>
              </a:solidFill>
              <a:round/>
              <a:headEnd/>
              <a:tailEnd/>
            </a:ln>
          </p:spPr>
          <p:txBody>
            <a:bodyPr/>
            <a:lstStyle/>
            <a:p>
              <a:endParaRPr lang="en-GB"/>
            </a:p>
          </p:txBody>
        </p:sp>
        <p:sp>
          <p:nvSpPr>
            <p:cNvPr id="68" name="Line 68"/>
            <p:cNvSpPr>
              <a:spLocks noChangeShapeType="1"/>
            </p:cNvSpPr>
            <p:nvPr/>
          </p:nvSpPr>
          <p:spPr bwMode="auto">
            <a:xfrm>
              <a:off x="2641600" y="2809142"/>
              <a:ext cx="812800" cy="580292"/>
            </a:xfrm>
            <a:prstGeom prst="line">
              <a:avLst/>
            </a:prstGeom>
            <a:noFill/>
            <a:ln w="9525">
              <a:solidFill>
                <a:schemeClr val="tx1"/>
              </a:solidFill>
              <a:round/>
              <a:headEnd/>
              <a:tailEnd/>
            </a:ln>
          </p:spPr>
          <p:txBody>
            <a:bodyPr/>
            <a:lstStyle/>
            <a:p>
              <a:endParaRPr lang="en-GB"/>
            </a:p>
          </p:txBody>
        </p:sp>
        <p:sp>
          <p:nvSpPr>
            <p:cNvPr id="69" name="Line 69"/>
            <p:cNvSpPr>
              <a:spLocks noChangeShapeType="1"/>
            </p:cNvSpPr>
            <p:nvPr/>
          </p:nvSpPr>
          <p:spPr bwMode="auto">
            <a:xfrm rot="1236013">
              <a:off x="3962400" y="3692769"/>
              <a:ext cx="203200" cy="52754"/>
            </a:xfrm>
            <a:prstGeom prst="line">
              <a:avLst/>
            </a:prstGeom>
            <a:noFill/>
            <a:ln w="9525">
              <a:solidFill>
                <a:schemeClr val="tx1"/>
              </a:solidFill>
              <a:round/>
              <a:headEnd/>
              <a:tailEnd/>
            </a:ln>
          </p:spPr>
          <p:txBody>
            <a:bodyPr/>
            <a:lstStyle/>
            <a:p>
              <a:endParaRPr lang="en-GB"/>
            </a:p>
          </p:txBody>
        </p:sp>
        <p:sp>
          <p:nvSpPr>
            <p:cNvPr id="70" name="Line 70"/>
            <p:cNvSpPr>
              <a:spLocks noChangeShapeType="1"/>
            </p:cNvSpPr>
            <p:nvPr/>
          </p:nvSpPr>
          <p:spPr bwMode="auto">
            <a:xfrm>
              <a:off x="4470400" y="3112477"/>
              <a:ext cx="0" cy="633046"/>
            </a:xfrm>
            <a:prstGeom prst="line">
              <a:avLst/>
            </a:prstGeom>
            <a:noFill/>
            <a:ln w="9525">
              <a:solidFill>
                <a:schemeClr val="tx1"/>
              </a:solidFill>
              <a:round/>
              <a:headEnd/>
              <a:tailEnd/>
            </a:ln>
          </p:spPr>
          <p:txBody>
            <a:bodyPr/>
            <a:lstStyle/>
            <a:p>
              <a:endParaRPr lang="en-GB"/>
            </a:p>
          </p:txBody>
        </p:sp>
        <p:sp>
          <p:nvSpPr>
            <p:cNvPr id="71" name="Text Box 71"/>
            <p:cNvSpPr txBox="1">
              <a:spLocks noChangeArrowheads="1"/>
            </p:cNvSpPr>
            <p:nvPr/>
          </p:nvSpPr>
          <p:spPr bwMode="auto">
            <a:xfrm>
              <a:off x="4013200" y="6234845"/>
              <a:ext cx="1219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Wills</a:t>
              </a:r>
            </a:p>
          </p:txBody>
        </p:sp>
        <p:sp>
          <p:nvSpPr>
            <p:cNvPr id="72" name="Text Box 72"/>
            <p:cNvSpPr txBox="1">
              <a:spLocks noChangeArrowheads="1"/>
            </p:cNvSpPr>
            <p:nvPr/>
          </p:nvSpPr>
          <p:spPr bwMode="auto">
            <a:xfrm>
              <a:off x="2438400" y="5074261"/>
              <a:ext cx="20320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Pensions</a:t>
              </a:r>
            </a:p>
          </p:txBody>
        </p:sp>
        <p:sp>
          <p:nvSpPr>
            <p:cNvPr id="73" name="Text Box 73"/>
            <p:cNvSpPr txBox="1">
              <a:spLocks noChangeArrowheads="1"/>
            </p:cNvSpPr>
            <p:nvPr/>
          </p:nvSpPr>
          <p:spPr bwMode="auto">
            <a:xfrm>
              <a:off x="1219200" y="5918322"/>
              <a:ext cx="20320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Child Care</a:t>
              </a:r>
            </a:p>
          </p:txBody>
        </p:sp>
        <p:sp>
          <p:nvSpPr>
            <p:cNvPr id="74" name="Text Box 74"/>
            <p:cNvSpPr txBox="1">
              <a:spLocks noChangeArrowheads="1"/>
            </p:cNvSpPr>
            <p:nvPr/>
          </p:nvSpPr>
          <p:spPr bwMode="auto">
            <a:xfrm>
              <a:off x="1320800" y="4863245"/>
              <a:ext cx="20320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Benefits</a:t>
              </a:r>
            </a:p>
          </p:txBody>
        </p:sp>
        <p:sp>
          <p:nvSpPr>
            <p:cNvPr id="75" name="Text Box 75"/>
            <p:cNvSpPr txBox="1">
              <a:spLocks noChangeArrowheads="1"/>
            </p:cNvSpPr>
            <p:nvPr/>
          </p:nvSpPr>
          <p:spPr bwMode="auto">
            <a:xfrm>
              <a:off x="177800" y="5235820"/>
              <a:ext cx="1219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Car/s</a:t>
              </a:r>
            </a:p>
          </p:txBody>
        </p:sp>
        <p:sp>
          <p:nvSpPr>
            <p:cNvPr id="76" name="Text Box 76"/>
            <p:cNvSpPr txBox="1">
              <a:spLocks noChangeArrowheads="1"/>
            </p:cNvSpPr>
            <p:nvPr/>
          </p:nvSpPr>
          <p:spPr bwMode="auto">
            <a:xfrm>
              <a:off x="0" y="4273062"/>
              <a:ext cx="23368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Wider family</a:t>
              </a:r>
            </a:p>
          </p:txBody>
        </p:sp>
        <p:sp>
          <p:nvSpPr>
            <p:cNvPr id="77" name="Text Box 77"/>
            <p:cNvSpPr txBox="1">
              <a:spLocks noChangeArrowheads="1"/>
            </p:cNvSpPr>
            <p:nvPr/>
          </p:nvSpPr>
          <p:spPr bwMode="auto">
            <a:xfrm>
              <a:off x="203200" y="3244362"/>
              <a:ext cx="18288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Contents</a:t>
              </a:r>
            </a:p>
          </p:txBody>
        </p:sp>
        <p:sp>
          <p:nvSpPr>
            <p:cNvPr id="78" name="Text Box 78"/>
            <p:cNvSpPr txBox="1">
              <a:spLocks noChangeArrowheads="1"/>
            </p:cNvSpPr>
            <p:nvPr/>
          </p:nvSpPr>
          <p:spPr bwMode="auto">
            <a:xfrm>
              <a:off x="3860800" y="4853354"/>
              <a:ext cx="26416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Medical Registration</a:t>
              </a:r>
            </a:p>
          </p:txBody>
        </p:sp>
        <p:sp>
          <p:nvSpPr>
            <p:cNvPr id="79" name="Text Box 79"/>
            <p:cNvSpPr txBox="1">
              <a:spLocks noChangeArrowheads="1"/>
            </p:cNvSpPr>
            <p:nvPr/>
          </p:nvSpPr>
          <p:spPr bwMode="auto">
            <a:xfrm>
              <a:off x="5283200" y="5232522"/>
              <a:ext cx="2235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Insurances</a:t>
              </a:r>
            </a:p>
          </p:txBody>
        </p:sp>
        <p:sp>
          <p:nvSpPr>
            <p:cNvPr id="80" name="Text Box 80"/>
            <p:cNvSpPr txBox="1">
              <a:spLocks noChangeArrowheads="1"/>
            </p:cNvSpPr>
            <p:nvPr/>
          </p:nvSpPr>
          <p:spPr bwMode="auto">
            <a:xfrm>
              <a:off x="6273800" y="5991957"/>
              <a:ext cx="2743200" cy="400110"/>
            </a:xfrm>
            <a:prstGeom prst="rect">
              <a:avLst/>
            </a:prstGeom>
            <a:noFill/>
            <a:ln w="9525">
              <a:noFill/>
              <a:miter lim="800000"/>
              <a:headEnd/>
              <a:tailEnd/>
            </a:ln>
          </p:spPr>
          <p:txBody>
            <a:bodyPr>
              <a:spAutoFit/>
            </a:bodyPr>
            <a:lstStyle/>
            <a:p>
              <a:pPr algn="ctr">
                <a:spcBef>
                  <a:spcPct val="50000"/>
                </a:spcBef>
              </a:pPr>
              <a:r>
                <a:rPr lang="en-GB" sz="2000" b="1">
                  <a:solidFill>
                    <a:srgbClr val="FF0000"/>
                  </a:solidFill>
                  <a:latin typeface="Calibri" pitchFamily="34" charset="0"/>
                </a:rPr>
                <a:t>Family Documentation</a:t>
              </a:r>
            </a:p>
          </p:txBody>
        </p:sp>
        <p:sp>
          <p:nvSpPr>
            <p:cNvPr id="81" name="Text Box 81"/>
            <p:cNvSpPr txBox="1">
              <a:spLocks noChangeArrowheads="1"/>
            </p:cNvSpPr>
            <p:nvPr/>
          </p:nvSpPr>
          <p:spPr bwMode="auto">
            <a:xfrm>
              <a:off x="6654800" y="4589585"/>
              <a:ext cx="26416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Bank Accounts</a:t>
              </a:r>
            </a:p>
          </p:txBody>
        </p:sp>
        <p:sp>
          <p:nvSpPr>
            <p:cNvPr id="82" name="Text Box 82"/>
            <p:cNvSpPr txBox="1">
              <a:spLocks noChangeArrowheads="1"/>
            </p:cNvSpPr>
            <p:nvPr/>
          </p:nvSpPr>
          <p:spPr bwMode="auto">
            <a:xfrm>
              <a:off x="7112000" y="3913676"/>
              <a:ext cx="18288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Schools</a:t>
              </a:r>
            </a:p>
          </p:txBody>
        </p:sp>
        <p:sp>
          <p:nvSpPr>
            <p:cNvPr id="83" name="Text Box 83"/>
            <p:cNvSpPr txBox="1">
              <a:spLocks noChangeArrowheads="1"/>
            </p:cNvSpPr>
            <p:nvPr/>
          </p:nvSpPr>
          <p:spPr bwMode="auto">
            <a:xfrm>
              <a:off x="6604000" y="3217985"/>
              <a:ext cx="21336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Maintenance</a:t>
              </a:r>
            </a:p>
          </p:txBody>
        </p:sp>
        <p:sp>
          <p:nvSpPr>
            <p:cNvPr id="84" name="Text Box 84"/>
            <p:cNvSpPr txBox="1">
              <a:spLocks noChangeArrowheads="1"/>
            </p:cNvSpPr>
            <p:nvPr/>
          </p:nvSpPr>
          <p:spPr bwMode="auto">
            <a:xfrm>
              <a:off x="5232400" y="2954215"/>
              <a:ext cx="16764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Child Support</a:t>
              </a:r>
            </a:p>
          </p:txBody>
        </p:sp>
        <p:sp>
          <p:nvSpPr>
            <p:cNvPr id="85" name="Text Box 85"/>
            <p:cNvSpPr txBox="1">
              <a:spLocks noChangeArrowheads="1"/>
            </p:cNvSpPr>
            <p:nvPr/>
          </p:nvSpPr>
          <p:spPr bwMode="auto">
            <a:xfrm>
              <a:off x="6096000" y="2278307"/>
              <a:ext cx="3048000" cy="400110"/>
            </a:xfrm>
            <a:prstGeom prst="rect">
              <a:avLst/>
            </a:prstGeom>
            <a:noFill/>
            <a:ln w="9525">
              <a:noFill/>
              <a:miter lim="800000"/>
              <a:headEnd/>
              <a:tailEnd/>
            </a:ln>
          </p:spPr>
          <p:txBody>
            <a:bodyPr>
              <a:spAutoFit/>
            </a:bodyPr>
            <a:lstStyle/>
            <a:p>
              <a:pPr>
                <a:spcBef>
                  <a:spcPct val="50000"/>
                </a:spcBef>
              </a:pPr>
              <a:r>
                <a:rPr lang="en-GB" sz="2000" b="1" dirty="0">
                  <a:solidFill>
                    <a:srgbClr val="FF0000"/>
                  </a:solidFill>
                  <a:latin typeface="Calibri" pitchFamily="34" charset="0"/>
                </a:rPr>
                <a:t>Immediate Finance</a:t>
              </a:r>
            </a:p>
          </p:txBody>
        </p:sp>
        <p:sp>
          <p:nvSpPr>
            <p:cNvPr id="86" name="Text Box 86"/>
            <p:cNvSpPr txBox="1">
              <a:spLocks noChangeArrowheads="1"/>
            </p:cNvSpPr>
            <p:nvPr/>
          </p:nvSpPr>
          <p:spPr bwMode="auto">
            <a:xfrm>
              <a:off x="4622800" y="2436568"/>
              <a:ext cx="2235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Contact</a:t>
              </a:r>
            </a:p>
          </p:txBody>
        </p:sp>
        <p:sp>
          <p:nvSpPr>
            <p:cNvPr id="87" name="Text Box 87"/>
            <p:cNvSpPr txBox="1">
              <a:spLocks noChangeArrowheads="1"/>
            </p:cNvSpPr>
            <p:nvPr/>
          </p:nvSpPr>
          <p:spPr bwMode="auto">
            <a:xfrm>
              <a:off x="3505200" y="2123343"/>
              <a:ext cx="2235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Children</a:t>
              </a:r>
            </a:p>
          </p:txBody>
        </p:sp>
        <p:sp>
          <p:nvSpPr>
            <p:cNvPr id="88" name="Text Box 88"/>
            <p:cNvSpPr txBox="1">
              <a:spLocks noChangeArrowheads="1"/>
            </p:cNvSpPr>
            <p:nvPr/>
          </p:nvSpPr>
          <p:spPr bwMode="auto">
            <a:xfrm>
              <a:off x="2743200" y="2321170"/>
              <a:ext cx="2235200" cy="400110"/>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Residence</a:t>
              </a:r>
            </a:p>
          </p:txBody>
        </p:sp>
        <p:sp>
          <p:nvSpPr>
            <p:cNvPr id="89" name="Text Box 89"/>
            <p:cNvSpPr txBox="1">
              <a:spLocks noChangeArrowheads="1"/>
            </p:cNvSpPr>
            <p:nvPr/>
          </p:nvSpPr>
          <p:spPr bwMode="auto">
            <a:xfrm>
              <a:off x="177800" y="2001349"/>
              <a:ext cx="2667000" cy="707886"/>
            </a:xfrm>
            <a:prstGeom prst="rect">
              <a:avLst/>
            </a:prstGeom>
            <a:noFill/>
            <a:ln w="9525">
              <a:noFill/>
              <a:miter lim="800000"/>
              <a:headEnd/>
              <a:tailEnd/>
            </a:ln>
          </p:spPr>
          <p:txBody>
            <a:bodyPr>
              <a:spAutoFit/>
            </a:bodyPr>
            <a:lstStyle/>
            <a:p>
              <a:pPr>
                <a:spcBef>
                  <a:spcPct val="50000"/>
                </a:spcBef>
              </a:pPr>
              <a:r>
                <a:rPr lang="en-GB" sz="2000" b="1">
                  <a:solidFill>
                    <a:srgbClr val="FF0000"/>
                  </a:solidFill>
                  <a:latin typeface="Calibri" pitchFamily="34" charset="0"/>
                </a:rPr>
                <a:t>Housing/ Accommodation</a:t>
              </a:r>
            </a:p>
          </p:txBody>
        </p:sp>
        <p:sp>
          <p:nvSpPr>
            <p:cNvPr id="90" name="Line 90"/>
            <p:cNvSpPr>
              <a:spLocks noChangeShapeType="1"/>
            </p:cNvSpPr>
            <p:nvPr/>
          </p:nvSpPr>
          <p:spPr bwMode="auto">
            <a:xfrm flipH="1" flipV="1">
              <a:off x="1320800" y="2426677"/>
              <a:ext cx="2540000" cy="1371600"/>
            </a:xfrm>
            <a:prstGeom prst="line">
              <a:avLst/>
            </a:prstGeom>
            <a:noFill/>
            <a:ln w="9525">
              <a:solidFill>
                <a:srgbClr val="FF0000"/>
              </a:solidFill>
              <a:round/>
              <a:headEnd/>
              <a:tailEnd/>
            </a:ln>
          </p:spPr>
          <p:txBody>
            <a:bodyPr/>
            <a:lstStyle/>
            <a:p>
              <a:endParaRPr lang="en-GB"/>
            </a:p>
          </p:txBody>
        </p:sp>
        <p:sp>
          <p:nvSpPr>
            <p:cNvPr id="91" name="Line 91"/>
            <p:cNvSpPr>
              <a:spLocks noChangeShapeType="1"/>
            </p:cNvSpPr>
            <p:nvPr/>
          </p:nvSpPr>
          <p:spPr bwMode="auto">
            <a:xfrm>
              <a:off x="3429000" y="2532185"/>
              <a:ext cx="914400" cy="1213338"/>
            </a:xfrm>
            <a:prstGeom prst="line">
              <a:avLst/>
            </a:prstGeom>
            <a:noFill/>
            <a:ln w="9525">
              <a:solidFill>
                <a:srgbClr val="FF0000"/>
              </a:solidFill>
              <a:round/>
              <a:headEnd/>
              <a:tailEnd/>
            </a:ln>
          </p:spPr>
          <p:txBody>
            <a:bodyPr/>
            <a:lstStyle/>
            <a:p>
              <a:endParaRPr lang="en-GB"/>
            </a:p>
          </p:txBody>
        </p:sp>
        <p:sp>
          <p:nvSpPr>
            <p:cNvPr id="92" name="Line 92"/>
            <p:cNvSpPr>
              <a:spLocks noChangeShapeType="1"/>
            </p:cNvSpPr>
            <p:nvPr/>
          </p:nvSpPr>
          <p:spPr bwMode="auto">
            <a:xfrm>
              <a:off x="4572000" y="2321169"/>
              <a:ext cx="0" cy="1371600"/>
            </a:xfrm>
            <a:prstGeom prst="line">
              <a:avLst/>
            </a:prstGeom>
            <a:noFill/>
            <a:ln w="9525">
              <a:solidFill>
                <a:srgbClr val="FF0000"/>
              </a:solidFill>
              <a:round/>
              <a:headEnd/>
              <a:tailEnd/>
            </a:ln>
          </p:spPr>
          <p:txBody>
            <a:bodyPr/>
            <a:lstStyle/>
            <a:p>
              <a:endParaRPr lang="en-GB"/>
            </a:p>
          </p:txBody>
        </p:sp>
        <p:sp>
          <p:nvSpPr>
            <p:cNvPr id="93" name="Line 93"/>
            <p:cNvSpPr>
              <a:spLocks noChangeShapeType="1"/>
            </p:cNvSpPr>
            <p:nvPr/>
          </p:nvSpPr>
          <p:spPr bwMode="auto">
            <a:xfrm flipH="1">
              <a:off x="4673600" y="2690446"/>
              <a:ext cx="609600" cy="1055077"/>
            </a:xfrm>
            <a:prstGeom prst="line">
              <a:avLst/>
            </a:prstGeom>
            <a:noFill/>
            <a:ln w="9525">
              <a:solidFill>
                <a:srgbClr val="FF0000"/>
              </a:solidFill>
              <a:round/>
              <a:headEnd/>
              <a:tailEnd/>
            </a:ln>
          </p:spPr>
          <p:txBody>
            <a:bodyPr/>
            <a:lstStyle/>
            <a:p>
              <a:endParaRPr lang="en-GB"/>
            </a:p>
          </p:txBody>
        </p:sp>
        <p:sp>
          <p:nvSpPr>
            <p:cNvPr id="94" name="Line 94"/>
            <p:cNvSpPr>
              <a:spLocks noChangeShapeType="1"/>
            </p:cNvSpPr>
            <p:nvPr/>
          </p:nvSpPr>
          <p:spPr bwMode="auto">
            <a:xfrm flipV="1">
              <a:off x="4876800" y="3376246"/>
              <a:ext cx="508000" cy="369277"/>
            </a:xfrm>
            <a:prstGeom prst="line">
              <a:avLst/>
            </a:prstGeom>
            <a:noFill/>
            <a:ln w="9525">
              <a:solidFill>
                <a:srgbClr val="FF0000"/>
              </a:solidFill>
              <a:round/>
              <a:headEnd/>
              <a:tailEnd/>
            </a:ln>
          </p:spPr>
          <p:txBody>
            <a:bodyPr/>
            <a:lstStyle/>
            <a:p>
              <a:endParaRPr lang="en-GB"/>
            </a:p>
          </p:txBody>
        </p:sp>
        <p:sp>
          <p:nvSpPr>
            <p:cNvPr id="95" name="Line 95"/>
            <p:cNvSpPr>
              <a:spLocks noChangeShapeType="1"/>
            </p:cNvSpPr>
            <p:nvPr/>
          </p:nvSpPr>
          <p:spPr bwMode="auto">
            <a:xfrm flipV="1">
              <a:off x="5994400" y="2532185"/>
              <a:ext cx="609600" cy="422031"/>
            </a:xfrm>
            <a:prstGeom prst="line">
              <a:avLst/>
            </a:prstGeom>
            <a:noFill/>
            <a:ln w="9525">
              <a:solidFill>
                <a:srgbClr val="FF0000"/>
              </a:solidFill>
              <a:round/>
              <a:headEnd/>
              <a:tailEnd/>
            </a:ln>
          </p:spPr>
          <p:txBody>
            <a:bodyPr/>
            <a:lstStyle/>
            <a:p>
              <a:endParaRPr lang="en-GB"/>
            </a:p>
          </p:txBody>
        </p:sp>
        <p:sp>
          <p:nvSpPr>
            <p:cNvPr id="96" name="Line 96"/>
            <p:cNvSpPr>
              <a:spLocks noChangeShapeType="1"/>
            </p:cNvSpPr>
            <p:nvPr/>
          </p:nvSpPr>
          <p:spPr bwMode="auto">
            <a:xfrm flipV="1">
              <a:off x="5384800" y="3429000"/>
              <a:ext cx="1219200" cy="369277"/>
            </a:xfrm>
            <a:prstGeom prst="line">
              <a:avLst/>
            </a:prstGeom>
            <a:noFill/>
            <a:ln w="9525">
              <a:solidFill>
                <a:srgbClr val="FF0000"/>
              </a:solidFill>
              <a:round/>
              <a:headEnd/>
              <a:tailEnd/>
            </a:ln>
          </p:spPr>
          <p:txBody>
            <a:bodyPr/>
            <a:lstStyle/>
            <a:p>
              <a:endParaRPr lang="en-GB"/>
            </a:p>
          </p:txBody>
        </p:sp>
        <p:sp>
          <p:nvSpPr>
            <p:cNvPr id="97" name="Line 97"/>
            <p:cNvSpPr>
              <a:spLocks noChangeShapeType="1"/>
            </p:cNvSpPr>
            <p:nvPr/>
          </p:nvSpPr>
          <p:spPr bwMode="auto">
            <a:xfrm>
              <a:off x="5892800" y="4062046"/>
              <a:ext cx="1219200" cy="0"/>
            </a:xfrm>
            <a:prstGeom prst="line">
              <a:avLst/>
            </a:prstGeom>
            <a:noFill/>
            <a:ln w="9525">
              <a:solidFill>
                <a:srgbClr val="FF0000"/>
              </a:solidFill>
              <a:round/>
              <a:headEnd/>
              <a:tailEnd/>
            </a:ln>
          </p:spPr>
          <p:txBody>
            <a:bodyPr/>
            <a:lstStyle/>
            <a:p>
              <a:endParaRPr lang="en-GB"/>
            </a:p>
          </p:txBody>
        </p:sp>
        <p:sp>
          <p:nvSpPr>
            <p:cNvPr id="98" name="Line 98"/>
            <p:cNvSpPr>
              <a:spLocks noChangeShapeType="1"/>
            </p:cNvSpPr>
            <p:nvPr/>
          </p:nvSpPr>
          <p:spPr bwMode="auto">
            <a:xfrm>
              <a:off x="5562600" y="4259873"/>
              <a:ext cx="1727200" cy="369277"/>
            </a:xfrm>
            <a:prstGeom prst="line">
              <a:avLst/>
            </a:prstGeom>
            <a:noFill/>
            <a:ln w="9525">
              <a:solidFill>
                <a:srgbClr val="FF0000"/>
              </a:solidFill>
              <a:round/>
              <a:headEnd/>
              <a:tailEnd/>
            </a:ln>
          </p:spPr>
          <p:txBody>
            <a:bodyPr/>
            <a:lstStyle/>
            <a:p>
              <a:endParaRPr lang="en-GB"/>
            </a:p>
          </p:txBody>
        </p:sp>
        <p:sp>
          <p:nvSpPr>
            <p:cNvPr id="99" name="Line 99"/>
            <p:cNvSpPr>
              <a:spLocks noChangeShapeType="1"/>
            </p:cNvSpPr>
            <p:nvPr/>
          </p:nvSpPr>
          <p:spPr bwMode="auto">
            <a:xfrm>
              <a:off x="4876800" y="4325816"/>
              <a:ext cx="1524000" cy="949569"/>
            </a:xfrm>
            <a:prstGeom prst="line">
              <a:avLst/>
            </a:prstGeom>
            <a:noFill/>
            <a:ln w="9525">
              <a:solidFill>
                <a:srgbClr val="FF0000"/>
              </a:solidFill>
              <a:round/>
              <a:headEnd/>
              <a:tailEnd/>
            </a:ln>
          </p:spPr>
          <p:txBody>
            <a:bodyPr/>
            <a:lstStyle/>
            <a:p>
              <a:endParaRPr lang="en-GB"/>
            </a:p>
          </p:txBody>
        </p:sp>
        <p:sp>
          <p:nvSpPr>
            <p:cNvPr id="100" name="Line 100"/>
            <p:cNvSpPr>
              <a:spLocks noChangeShapeType="1"/>
            </p:cNvSpPr>
            <p:nvPr/>
          </p:nvSpPr>
          <p:spPr bwMode="auto">
            <a:xfrm>
              <a:off x="6654800" y="5486400"/>
              <a:ext cx="711200" cy="474785"/>
            </a:xfrm>
            <a:prstGeom prst="line">
              <a:avLst/>
            </a:prstGeom>
            <a:noFill/>
            <a:ln w="9525">
              <a:solidFill>
                <a:srgbClr val="FF0000"/>
              </a:solidFill>
              <a:round/>
              <a:headEnd/>
              <a:tailEnd/>
            </a:ln>
          </p:spPr>
          <p:txBody>
            <a:bodyPr/>
            <a:lstStyle/>
            <a:p>
              <a:endParaRPr lang="en-GB"/>
            </a:p>
          </p:txBody>
        </p:sp>
        <p:sp>
          <p:nvSpPr>
            <p:cNvPr id="101" name="Line 101"/>
            <p:cNvSpPr>
              <a:spLocks noChangeShapeType="1"/>
            </p:cNvSpPr>
            <p:nvPr/>
          </p:nvSpPr>
          <p:spPr bwMode="auto">
            <a:xfrm>
              <a:off x="4470400" y="4352193"/>
              <a:ext cx="0" cy="527538"/>
            </a:xfrm>
            <a:prstGeom prst="line">
              <a:avLst/>
            </a:prstGeom>
            <a:noFill/>
            <a:ln w="9525">
              <a:solidFill>
                <a:srgbClr val="FF0000"/>
              </a:solidFill>
              <a:round/>
              <a:headEnd/>
              <a:tailEnd/>
            </a:ln>
          </p:spPr>
          <p:txBody>
            <a:bodyPr/>
            <a:lstStyle/>
            <a:p>
              <a:endParaRPr lang="en-GB"/>
            </a:p>
          </p:txBody>
        </p:sp>
        <p:sp>
          <p:nvSpPr>
            <p:cNvPr id="102" name="Line 102"/>
            <p:cNvSpPr>
              <a:spLocks noChangeShapeType="1"/>
            </p:cNvSpPr>
            <p:nvPr/>
          </p:nvSpPr>
          <p:spPr bwMode="auto">
            <a:xfrm>
              <a:off x="4470400" y="5275385"/>
              <a:ext cx="0" cy="1002323"/>
            </a:xfrm>
            <a:prstGeom prst="line">
              <a:avLst/>
            </a:prstGeom>
            <a:noFill/>
            <a:ln w="9525">
              <a:solidFill>
                <a:srgbClr val="FF0000"/>
              </a:solidFill>
              <a:round/>
              <a:headEnd/>
              <a:tailEnd/>
            </a:ln>
          </p:spPr>
          <p:txBody>
            <a:bodyPr/>
            <a:lstStyle/>
            <a:p>
              <a:endParaRPr lang="en-GB"/>
            </a:p>
          </p:txBody>
        </p:sp>
        <p:sp>
          <p:nvSpPr>
            <p:cNvPr id="103" name="Line 103"/>
            <p:cNvSpPr>
              <a:spLocks noChangeShapeType="1"/>
            </p:cNvSpPr>
            <p:nvPr/>
          </p:nvSpPr>
          <p:spPr bwMode="auto">
            <a:xfrm flipH="1">
              <a:off x="3479800" y="4352192"/>
              <a:ext cx="812800" cy="738554"/>
            </a:xfrm>
            <a:prstGeom prst="line">
              <a:avLst/>
            </a:prstGeom>
            <a:noFill/>
            <a:ln w="9525">
              <a:solidFill>
                <a:srgbClr val="FF0000"/>
              </a:solidFill>
              <a:round/>
              <a:headEnd/>
              <a:tailEnd/>
            </a:ln>
          </p:spPr>
          <p:txBody>
            <a:bodyPr/>
            <a:lstStyle/>
            <a:p>
              <a:endParaRPr lang="en-GB"/>
            </a:p>
          </p:txBody>
        </p:sp>
        <p:sp>
          <p:nvSpPr>
            <p:cNvPr id="104" name="Line 104"/>
            <p:cNvSpPr>
              <a:spLocks noChangeShapeType="1"/>
            </p:cNvSpPr>
            <p:nvPr/>
          </p:nvSpPr>
          <p:spPr bwMode="auto">
            <a:xfrm flipH="1">
              <a:off x="2413000" y="5275385"/>
              <a:ext cx="812800" cy="633046"/>
            </a:xfrm>
            <a:prstGeom prst="line">
              <a:avLst/>
            </a:prstGeom>
            <a:noFill/>
            <a:ln w="9525">
              <a:solidFill>
                <a:srgbClr val="FF0000"/>
              </a:solidFill>
              <a:round/>
              <a:headEnd/>
              <a:tailEnd/>
            </a:ln>
          </p:spPr>
          <p:txBody>
            <a:bodyPr/>
            <a:lstStyle/>
            <a:p>
              <a:endParaRPr lang="en-GB"/>
            </a:p>
          </p:txBody>
        </p:sp>
        <p:sp>
          <p:nvSpPr>
            <p:cNvPr id="105" name="Line 105"/>
            <p:cNvSpPr>
              <a:spLocks noChangeShapeType="1"/>
            </p:cNvSpPr>
            <p:nvPr/>
          </p:nvSpPr>
          <p:spPr bwMode="auto">
            <a:xfrm flipH="1">
              <a:off x="2032000" y="4325816"/>
              <a:ext cx="1524000" cy="580292"/>
            </a:xfrm>
            <a:prstGeom prst="line">
              <a:avLst/>
            </a:prstGeom>
            <a:noFill/>
            <a:ln w="9525">
              <a:solidFill>
                <a:srgbClr val="FF0000"/>
              </a:solidFill>
              <a:round/>
              <a:headEnd/>
              <a:tailEnd/>
            </a:ln>
          </p:spPr>
          <p:txBody>
            <a:bodyPr/>
            <a:lstStyle/>
            <a:p>
              <a:endParaRPr lang="en-GB"/>
            </a:p>
          </p:txBody>
        </p:sp>
        <p:sp>
          <p:nvSpPr>
            <p:cNvPr id="106" name="Line 106"/>
            <p:cNvSpPr>
              <a:spLocks noChangeShapeType="1"/>
            </p:cNvSpPr>
            <p:nvPr/>
          </p:nvSpPr>
          <p:spPr bwMode="auto">
            <a:xfrm flipH="1">
              <a:off x="1016000" y="5064369"/>
              <a:ext cx="609600" cy="211015"/>
            </a:xfrm>
            <a:prstGeom prst="line">
              <a:avLst/>
            </a:prstGeom>
            <a:noFill/>
            <a:ln w="9525">
              <a:solidFill>
                <a:srgbClr val="FF0000"/>
              </a:solidFill>
              <a:round/>
              <a:headEnd/>
              <a:tailEnd/>
            </a:ln>
          </p:spPr>
          <p:txBody>
            <a:bodyPr/>
            <a:lstStyle/>
            <a:p>
              <a:endParaRPr lang="en-GB"/>
            </a:p>
          </p:txBody>
        </p:sp>
        <p:sp>
          <p:nvSpPr>
            <p:cNvPr id="107" name="Line 107"/>
            <p:cNvSpPr>
              <a:spLocks noChangeShapeType="1"/>
            </p:cNvSpPr>
            <p:nvPr/>
          </p:nvSpPr>
          <p:spPr bwMode="auto">
            <a:xfrm flipH="1">
              <a:off x="1930400" y="4167554"/>
              <a:ext cx="1422400" cy="158262"/>
            </a:xfrm>
            <a:prstGeom prst="line">
              <a:avLst/>
            </a:prstGeom>
            <a:noFill/>
            <a:ln w="9525">
              <a:solidFill>
                <a:srgbClr val="FF0000"/>
              </a:solidFill>
              <a:round/>
              <a:headEnd/>
              <a:tailEnd/>
            </a:ln>
          </p:spPr>
          <p:txBody>
            <a:bodyPr/>
            <a:lstStyle/>
            <a:p>
              <a:endParaRPr lang="en-GB"/>
            </a:p>
          </p:txBody>
        </p:sp>
        <p:sp>
          <p:nvSpPr>
            <p:cNvPr id="108" name="Line 108"/>
            <p:cNvSpPr>
              <a:spLocks noChangeShapeType="1"/>
            </p:cNvSpPr>
            <p:nvPr/>
          </p:nvSpPr>
          <p:spPr bwMode="auto">
            <a:xfrm>
              <a:off x="1625600" y="3429000"/>
              <a:ext cx="1828800" cy="527538"/>
            </a:xfrm>
            <a:prstGeom prst="line">
              <a:avLst/>
            </a:prstGeom>
            <a:noFill/>
            <a:ln w="9525">
              <a:solidFill>
                <a:srgbClr val="FF0000"/>
              </a:solidFill>
              <a:round/>
              <a:headEnd/>
              <a:tailEnd/>
            </a:ln>
          </p:spPr>
          <p:txBody>
            <a:bodyPr/>
            <a:lstStyle/>
            <a:p>
              <a:endParaRPr lang="en-GB"/>
            </a:p>
          </p:txBody>
        </p:sp>
        <p:sp>
          <p:nvSpPr>
            <p:cNvPr id="109" name="Text Box 109"/>
            <p:cNvSpPr txBox="1">
              <a:spLocks noChangeArrowheads="1"/>
            </p:cNvSpPr>
            <p:nvPr/>
          </p:nvSpPr>
          <p:spPr bwMode="auto">
            <a:xfrm>
              <a:off x="3556000" y="4062046"/>
              <a:ext cx="1930400" cy="323815"/>
            </a:xfrm>
            <a:prstGeom prst="rect">
              <a:avLst/>
            </a:prstGeom>
            <a:noFill/>
            <a:ln w="9525">
              <a:noFill/>
              <a:miter lim="800000"/>
              <a:headEnd/>
              <a:tailEnd/>
            </a:ln>
          </p:spPr>
          <p:txBody>
            <a:bodyPr>
              <a:spAutoFit/>
            </a:bodyPr>
            <a:lstStyle/>
            <a:p>
              <a:pPr algn="ctr">
                <a:spcBef>
                  <a:spcPct val="50000"/>
                </a:spcBef>
              </a:pPr>
              <a:r>
                <a:rPr lang="en-GB" sz="2000" b="1" dirty="0">
                  <a:solidFill>
                    <a:srgbClr val="CC3300"/>
                  </a:solidFill>
                  <a:latin typeface="Calibri" pitchFamily="34" charset="0"/>
                </a:rPr>
                <a:t>Child</a:t>
              </a:r>
              <a:r>
                <a:rPr lang="en-GB" sz="2000" b="1" dirty="0">
                  <a:solidFill>
                    <a:schemeClr val="accent1"/>
                  </a:solidFill>
                  <a:latin typeface="Calibri" pitchFamily="34" charset="0"/>
                </a:rPr>
                <a:t>    </a:t>
              </a:r>
            </a:p>
          </p:txBody>
        </p:sp>
        <p:sp>
          <p:nvSpPr>
            <p:cNvPr id="110" name="Text Box 110"/>
            <p:cNvSpPr txBox="1">
              <a:spLocks noChangeArrowheads="1"/>
            </p:cNvSpPr>
            <p:nvPr/>
          </p:nvSpPr>
          <p:spPr bwMode="auto">
            <a:xfrm>
              <a:off x="3556000" y="3786190"/>
              <a:ext cx="1930400" cy="323815"/>
            </a:xfrm>
            <a:prstGeom prst="rect">
              <a:avLst/>
            </a:prstGeom>
            <a:noFill/>
            <a:ln w="9525">
              <a:noFill/>
              <a:miter lim="800000"/>
              <a:headEnd/>
              <a:tailEnd/>
            </a:ln>
          </p:spPr>
          <p:txBody>
            <a:bodyPr>
              <a:spAutoFit/>
            </a:bodyPr>
            <a:lstStyle/>
            <a:p>
              <a:pPr algn="ctr">
                <a:spcBef>
                  <a:spcPct val="50000"/>
                </a:spcBef>
              </a:pPr>
              <a:r>
                <a:rPr lang="en-GB" sz="2000" b="1" dirty="0">
                  <a:latin typeface="Calibri" pitchFamily="34" charset="0"/>
                </a:rPr>
                <a:t>Individual</a:t>
              </a:r>
              <a:r>
                <a:rPr lang="en-GB" sz="2000" b="1" dirty="0">
                  <a:solidFill>
                    <a:schemeClr val="accent1"/>
                  </a:solidFill>
                  <a:latin typeface="Calibri" pitchFamily="34" charset="0"/>
                </a:rPr>
                <a:t>    </a:t>
              </a:r>
            </a:p>
          </p:txBody>
        </p:sp>
      </p:grpSp>
      <p:sp>
        <p:nvSpPr>
          <p:cNvPr id="111" name="Slide Number Placeholder 109"/>
          <p:cNvSpPr txBox="1">
            <a:spLocks/>
          </p:cNvSpPr>
          <p:nvPr/>
        </p:nvSpPr>
        <p:spPr>
          <a:xfrm>
            <a:off x="7924800" y="6416675"/>
            <a:ext cx="7620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112" name="Date Placeholder 111"/>
          <p:cNvSpPr txBox="1">
            <a:spLocks/>
          </p:cNvSpPr>
          <p:nvPr/>
        </p:nvSpPr>
        <p:spPr>
          <a:xfrm>
            <a:off x="457200" y="6416675"/>
            <a:ext cx="3114668"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 </a:t>
            </a:r>
            <a:r>
              <a:rPr kumimoji="0" lang="en-US" sz="1200" b="0" i="0" u="none" strike="noStrike" kern="1200" cap="none" spc="0" normalizeH="0" baseline="0" noProof="0" dirty="0" err="1" smtClean="0">
                <a:ln>
                  <a:noFill/>
                </a:ln>
                <a:solidFill>
                  <a:schemeClr val="tx1">
                    <a:tint val="75000"/>
                  </a:schemeClr>
                </a:solidFill>
                <a:effectLst/>
                <a:uLnTx/>
                <a:uFillTx/>
                <a:latin typeface="+mn-lt"/>
                <a:ea typeface="+mn-ea"/>
                <a:cs typeface="+mn-cs"/>
              </a:rPr>
              <a:t>angela</a:t>
            </a: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 lake-</a:t>
            </a:r>
            <a:r>
              <a:rPr kumimoji="0" lang="en-US" sz="1200" b="0" i="0" u="none" strike="noStrike" kern="1200" cap="none" spc="0" normalizeH="0" baseline="0" noProof="0" dirty="0" err="1" smtClean="0">
                <a:ln>
                  <a:noFill/>
                </a:ln>
                <a:solidFill>
                  <a:schemeClr val="tx1">
                    <a:tint val="75000"/>
                  </a:schemeClr>
                </a:solidFill>
                <a:effectLst/>
                <a:uLnTx/>
                <a:uFillTx/>
                <a:latin typeface="+mn-lt"/>
                <a:ea typeface="+mn-ea"/>
                <a:cs typeface="+mn-cs"/>
              </a:rPr>
              <a:t>carroll</a:t>
            </a:r>
            <a:r>
              <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rPr>
              <a:t> 2009  all rights reserved</a:t>
            </a:r>
            <a:endParaRPr kumimoji="0" lang="en-GB"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3410648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fontScale="90000"/>
          </a:bodyPr>
          <a:lstStyle/>
          <a:p>
            <a:r>
              <a:rPr lang="en-GB" dirty="0" smtClean="0"/>
              <a:t/>
            </a:r>
            <a:br>
              <a:rPr lang="en-GB" dirty="0" smtClean="0"/>
            </a:br>
            <a:r>
              <a:rPr lang="en-GB" dirty="0" smtClean="0"/>
              <a:t/>
            </a:r>
            <a:br>
              <a:rPr lang="en-GB" dirty="0" smtClean="0"/>
            </a:br>
            <a:r>
              <a:rPr lang="en-GB" dirty="0" smtClean="0"/>
              <a:t/>
            </a:r>
            <a:br>
              <a:rPr lang="en-GB" dirty="0" smtClean="0"/>
            </a:br>
            <a:r>
              <a:rPr lang="en-GB" dirty="0" smtClean="0"/>
              <a:t/>
            </a:r>
            <a:br>
              <a:rPr lang="en-GB" dirty="0" smtClean="0"/>
            </a:br>
            <a:endParaRPr lang="en-GB" dirty="0" smtClean="0"/>
          </a:p>
        </p:txBody>
      </p:sp>
      <p:sp>
        <p:nvSpPr>
          <p:cNvPr id="7" name="Subtitle 6"/>
          <p:cNvSpPr>
            <a:spLocks noGrp="1"/>
          </p:cNvSpPr>
          <p:nvPr>
            <p:ph type="subTitle" idx="1"/>
          </p:nvPr>
        </p:nvSpPr>
        <p:spPr/>
        <p:txBody>
          <a:bodyPr/>
          <a:lstStyle/>
          <a:p>
            <a:endParaRPr lang="en-GB"/>
          </a:p>
        </p:txBody>
      </p:sp>
      <p:sp>
        <p:nvSpPr>
          <p:cNvPr id="3075" name="Line 4"/>
          <p:cNvSpPr>
            <a:spLocks noChangeShapeType="1"/>
          </p:cNvSpPr>
          <p:nvPr/>
        </p:nvSpPr>
        <p:spPr bwMode="auto">
          <a:xfrm>
            <a:off x="1619250" y="2708275"/>
            <a:ext cx="75247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077" name="Text Box 6"/>
          <p:cNvSpPr txBox="1">
            <a:spLocks noChangeArrowheads="1"/>
          </p:cNvSpPr>
          <p:nvPr/>
        </p:nvSpPr>
        <p:spPr bwMode="auto">
          <a:xfrm>
            <a:off x="1085573" y="1052513"/>
            <a:ext cx="7316788"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eaLnBrk="0" fontAlgn="base" hangingPunct="0">
              <a:spcBef>
                <a:spcPct val="0"/>
              </a:spcBef>
              <a:spcAft>
                <a:spcPct val="0"/>
              </a:spcAft>
              <a:defRPr sz="3200">
                <a:solidFill>
                  <a:schemeClr val="tx1"/>
                </a:solidFill>
                <a:latin typeface="Arial" charset="0"/>
              </a:defRPr>
            </a:lvl6pPr>
            <a:lvl7pPr marL="2971800" indent="-228600" eaLnBrk="0" fontAlgn="base" hangingPunct="0">
              <a:spcBef>
                <a:spcPct val="0"/>
              </a:spcBef>
              <a:spcAft>
                <a:spcPct val="0"/>
              </a:spcAft>
              <a:defRPr sz="3200">
                <a:solidFill>
                  <a:schemeClr val="tx1"/>
                </a:solidFill>
                <a:latin typeface="Arial" charset="0"/>
              </a:defRPr>
            </a:lvl7pPr>
            <a:lvl8pPr marL="3429000" indent="-228600" eaLnBrk="0" fontAlgn="base" hangingPunct="0">
              <a:spcBef>
                <a:spcPct val="0"/>
              </a:spcBef>
              <a:spcAft>
                <a:spcPct val="0"/>
              </a:spcAft>
              <a:defRPr sz="3200">
                <a:solidFill>
                  <a:schemeClr val="tx1"/>
                </a:solidFill>
                <a:latin typeface="Arial" charset="0"/>
              </a:defRPr>
            </a:lvl8pPr>
            <a:lvl9pPr marL="3886200" indent="-228600" eaLnBrk="0" fontAlgn="base" hangingPunct="0">
              <a:spcBef>
                <a:spcPct val="0"/>
              </a:spcBef>
              <a:spcAft>
                <a:spcPct val="0"/>
              </a:spcAft>
              <a:defRPr sz="3200">
                <a:solidFill>
                  <a:schemeClr val="tx1"/>
                </a:solidFill>
                <a:latin typeface="Arial" charset="0"/>
              </a:defRPr>
            </a:lvl9pPr>
          </a:lstStyle>
          <a:p>
            <a:pPr eaLnBrk="1" hangingPunct="1"/>
            <a:endParaRPr lang="en-GB" b="1" dirty="0">
              <a:solidFill>
                <a:schemeClr val="folHlink"/>
              </a:solidFill>
              <a:cs typeface="Times New Roman" charset="0"/>
            </a:endParaRPr>
          </a:p>
          <a:p>
            <a:pPr eaLnBrk="1" hangingPunct="1"/>
            <a:endParaRPr lang="en-GB" b="1" dirty="0">
              <a:solidFill>
                <a:schemeClr val="folHlink"/>
              </a:solidFill>
              <a:cs typeface="Times New Roman" charset="0"/>
            </a:endParaRPr>
          </a:p>
          <a:p>
            <a:pPr eaLnBrk="1" hangingPunct="1"/>
            <a:endParaRPr lang="en-GB" b="1" dirty="0">
              <a:solidFill>
                <a:schemeClr val="folHlink"/>
              </a:solidFill>
            </a:endParaRPr>
          </a:p>
          <a:p>
            <a:pPr eaLnBrk="1" hangingPunct="1"/>
            <a:endParaRPr lang="en-GB" dirty="0"/>
          </a:p>
        </p:txBody>
      </p:sp>
      <p:pic>
        <p:nvPicPr>
          <p:cNvPr id="1026" name="Picture 2" descr="Family Matters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692696"/>
            <a:ext cx="2724150" cy="1552576"/>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079143" y="2996952"/>
            <a:ext cx="7225119" cy="523220"/>
          </a:xfrm>
          <a:prstGeom prst="rect">
            <a:avLst/>
          </a:prstGeom>
        </p:spPr>
        <p:txBody>
          <a:bodyPr wrap="square">
            <a:spAutoFit/>
          </a:bodyPr>
          <a:lstStyle/>
          <a:p>
            <a:r>
              <a:rPr lang="en-GB" sz="2800" dirty="0" smtClean="0"/>
              <a:t>Help and Support for Separated Families (HSSF) </a:t>
            </a:r>
            <a:endParaRPr lang="en-GB" sz="2800" dirty="0"/>
          </a:p>
        </p:txBody>
      </p:sp>
      <p:sp>
        <p:nvSpPr>
          <p:cNvPr id="3" name="TextBox 2"/>
          <p:cNvSpPr txBox="1"/>
          <p:nvPr/>
        </p:nvSpPr>
        <p:spPr>
          <a:xfrm>
            <a:off x="1085573" y="3717032"/>
            <a:ext cx="7161262" cy="954107"/>
          </a:xfrm>
          <a:prstGeom prst="rect">
            <a:avLst/>
          </a:prstGeom>
          <a:noFill/>
        </p:spPr>
        <p:txBody>
          <a:bodyPr wrap="square" rtlCol="0">
            <a:spAutoFit/>
          </a:bodyPr>
          <a:lstStyle/>
          <a:p>
            <a:r>
              <a:rPr lang="en-GB" sz="2800" dirty="0" smtClean="0"/>
              <a:t>£10m for innovative interventions – launched November 2012</a:t>
            </a:r>
            <a:endParaRPr lang="en-GB" sz="2800" dirty="0"/>
          </a:p>
        </p:txBody>
      </p:sp>
      <p:sp>
        <p:nvSpPr>
          <p:cNvPr id="4" name="TextBox 3"/>
          <p:cNvSpPr txBox="1"/>
          <p:nvPr/>
        </p:nvSpPr>
        <p:spPr>
          <a:xfrm>
            <a:off x="1092894" y="4869160"/>
            <a:ext cx="7583561" cy="1815882"/>
          </a:xfrm>
          <a:prstGeom prst="rect">
            <a:avLst/>
          </a:prstGeom>
          <a:noFill/>
        </p:spPr>
        <p:txBody>
          <a:bodyPr wrap="square" rtlCol="0">
            <a:spAutoFit/>
          </a:bodyPr>
          <a:lstStyle/>
          <a:p>
            <a:r>
              <a:rPr lang="en-GB" sz="2800" dirty="0" smtClean="0"/>
              <a:t>Aim to minimise the impact of separation on children by making it the norm for families to seek and understand the support options available to them</a:t>
            </a:r>
            <a:endParaRPr lang="en-GB" sz="2800" dirty="0"/>
          </a:p>
        </p:txBody>
      </p:sp>
      <p:sp>
        <p:nvSpPr>
          <p:cNvPr id="5" name="Rectangle 4"/>
          <p:cNvSpPr/>
          <p:nvPr/>
        </p:nvSpPr>
        <p:spPr>
          <a:xfrm>
            <a:off x="1085573" y="1714232"/>
            <a:ext cx="3318986" cy="646331"/>
          </a:xfrm>
          <a:prstGeom prst="rect">
            <a:avLst/>
          </a:prstGeom>
        </p:spPr>
        <p:txBody>
          <a:bodyPr wrap="none">
            <a:spAutoFit/>
          </a:bodyPr>
          <a:lstStyle/>
          <a:p>
            <a:r>
              <a:rPr lang="en-GB" sz="3600" b="1" dirty="0">
                <a:solidFill>
                  <a:srgbClr val="7030A0"/>
                </a:solidFill>
              </a:rPr>
              <a:t>Innovation Fund</a:t>
            </a:r>
          </a:p>
        </p:txBody>
      </p:sp>
    </p:spTree>
    <p:extLst>
      <p:ext uri="{BB962C8B-B14F-4D97-AF65-F5344CB8AC3E}">
        <p14:creationId xmlns:p14="http://schemas.microsoft.com/office/powerpoint/2010/main" val="2989548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630</Words>
  <Application>Microsoft Office PowerPoint</Application>
  <PresentationFormat>On-screen Show (4:3)</PresentationFormat>
  <Paragraphs>256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    </vt:lpstr>
      <vt:lpstr>    </vt:lpstr>
      <vt:lpstr>    </vt:lpstr>
      <vt:lpstr>Splitting up or getting divorced can be one of the most difficult and stressful events a family can go through. It’s easy to feel swamped or confused about what to do next.       </vt:lpstr>
      <vt:lpstr>PowerPoint Presentation</vt:lpstr>
      <vt:lpstr>PowerPoint Presentation</vt:lpstr>
      <vt:lpstr>PowerPoint Presentation</vt:lpstr>
      <vt:lpstr>    </vt:lpstr>
      <vt:lpstr>    </vt:lpstr>
      <vt:lpstr>    </vt:lpstr>
      <vt:lpstr>    </vt:lpstr>
      <vt:lpstr>    </vt:lpstr>
      <vt:lpstr>    </vt:lpstr>
      <vt:lpstr>  Family Matters Guides can help parents get the support and information they need, so they can do what’s best for them and their family     </vt:lpstr>
      <vt:lpstr>A Family Matters Guide will meet parents to discuss the things they’re worried about or questions they need answers to    </vt:lpstr>
      <vt:lpstr>    </vt:lpstr>
      <vt:lpstr>Sign-posting and information provision</vt:lpstr>
      <vt:lpstr>PowerPoint Presentation</vt:lpstr>
      <vt:lpstr> </vt:lpstr>
      <vt:lpstr> The Family Matters Guide can meet with both parents together to help them sort out their issues.  If mediation would help the Family Matters Guide can refer the couple to mediation     </vt:lpstr>
      <vt:lpstr>PowerPoint Presentation</vt:lpstr>
      <vt:lpstr>    </vt:lpstr>
      <vt:lpstr>PowerPoint Presentation</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 Wilson</dc:creator>
  <cp:lastModifiedBy>christine skinner</cp:lastModifiedBy>
  <cp:revision>56</cp:revision>
  <cp:lastPrinted>2015-09-29T13:23:03Z</cp:lastPrinted>
  <dcterms:created xsi:type="dcterms:W3CDTF">2015-01-05T02:20:50Z</dcterms:created>
  <dcterms:modified xsi:type="dcterms:W3CDTF">2015-12-06T16:41:46Z</dcterms:modified>
</cp:coreProperties>
</file>